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83A291-0E84-4BFF-B501-EA48E9B41521}" type="datetimeFigureOut">
              <a:rPr lang="en-CA" smtClean="0"/>
              <a:pPr/>
              <a:t>09/09/2014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38C7D6-3709-4939-944F-4FBC97D1F609}" type="slidenum">
              <a:rPr lang="en-CA" smtClean="0"/>
              <a:pPr/>
              <a:t>‹#›</a:t>
            </a:fld>
            <a:endParaRPr lang="en-CA"/>
          </a:p>
        </p:txBody>
      </p:sp>
    </p:spTree>
    <p:extLst>
      <p:ext uri="{BB962C8B-B14F-4D97-AF65-F5344CB8AC3E}">
        <p14:creationId xmlns:p14="http://schemas.microsoft.com/office/powerpoint/2010/main" val="3438805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A38C7D6-3709-4939-944F-4FBC97D1F609}" type="slidenum">
              <a:rPr lang="en-CA" smtClean="0"/>
              <a:pPr/>
              <a:t>4</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8573824A-FF75-411A-A834-952BCB7F517E}" type="datetimeFigureOut">
              <a:rPr lang="en-US" smtClean="0"/>
              <a:pPr/>
              <a:t>9/9/2014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BE25541-9C7D-47B5-995E-53493EF655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73824A-FF75-411A-A834-952BCB7F517E}"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25541-9C7D-47B5-995E-53493EF655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73824A-FF75-411A-A834-952BCB7F517E}"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25541-9C7D-47B5-995E-53493EF655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73824A-FF75-411A-A834-952BCB7F517E}"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25541-9C7D-47B5-995E-53493EF655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573824A-FF75-411A-A834-952BCB7F517E}"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25541-9C7D-47B5-995E-53493EF655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573824A-FF75-411A-A834-952BCB7F517E}"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25541-9C7D-47B5-995E-53493EF655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573824A-FF75-411A-A834-952BCB7F517E}" type="datetimeFigureOut">
              <a:rPr lang="en-US" smtClean="0"/>
              <a:pPr/>
              <a:t>9/9/2014</a:t>
            </a:fld>
            <a:endParaRPr lang="en-US"/>
          </a:p>
        </p:txBody>
      </p:sp>
      <p:sp>
        <p:nvSpPr>
          <p:cNvPr id="27" name="Slide Number Placeholder 26"/>
          <p:cNvSpPr>
            <a:spLocks noGrp="1"/>
          </p:cNvSpPr>
          <p:nvPr>
            <p:ph type="sldNum" sz="quarter" idx="11"/>
          </p:nvPr>
        </p:nvSpPr>
        <p:spPr/>
        <p:txBody>
          <a:bodyPr rtlCol="0"/>
          <a:lstStyle/>
          <a:p>
            <a:fld id="{FBE25541-9C7D-47B5-995E-53493EF6551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8573824A-FF75-411A-A834-952BCB7F517E}" type="datetimeFigureOut">
              <a:rPr lang="en-US" smtClean="0"/>
              <a:pPr/>
              <a:t>9/9/2014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FBE25541-9C7D-47B5-995E-53493EF655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3824A-FF75-411A-A834-952BCB7F517E}" type="datetimeFigureOut">
              <a:rPr lang="en-US" smtClean="0"/>
              <a:pPr/>
              <a:t>9/9/2014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E25541-9C7D-47B5-995E-53493EF655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573824A-FF75-411A-A834-952BCB7F517E}"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25541-9C7D-47B5-995E-53493EF655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573824A-FF75-411A-A834-952BCB7F517E}"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25541-9C7D-47B5-995E-53493EF655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573824A-FF75-411A-A834-952BCB7F517E}" type="datetimeFigureOut">
              <a:rPr lang="en-US" smtClean="0"/>
              <a:pPr/>
              <a:t>9/9/2014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FBE25541-9C7D-47B5-995E-53493EF655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facebook.com/photo.php?pid=4287397&amp;id=654030748" TargetMode="Externa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viewmorepics.myspace.com/index.cfm?fuseaction=user.viewAlbums&amp;friendID=172682779" TargetMode="External"/><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facebook.com/photo.php?pid=30479437&amp;id=1287933306" TargetMode="Externa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hyperlink" Target="http://www.facebook.com/photo.php?op=14&amp;view=global&amp;subj=100000350312856&amp;pid=10754052&amp;id=666900640" TargetMode="External"/><Relationship Id="rId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830645">
            <a:off x="286069" y="1615395"/>
            <a:ext cx="2362200" cy="1470025"/>
          </a:xfrm>
        </p:spPr>
        <p:txBody>
          <a:bodyPr/>
          <a:lstStyle/>
          <a:p>
            <a:r>
              <a:rPr lang="en-US" dirty="0" smtClean="0">
                <a:latin typeface="Freestyle Script" pitchFamily="66" charset="0"/>
              </a:rPr>
              <a:t>Who Am I?</a:t>
            </a:r>
            <a:endParaRPr lang="en-US" dirty="0">
              <a:latin typeface="Freestyle Script" pitchFamily="66" charset="0"/>
            </a:endParaRPr>
          </a:p>
        </p:txBody>
      </p:sp>
      <p:sp>
        <p:nvSpPr>
          <p:cNvPr id="3" name="Subtitle 2"/>
          <p:cNvSpPr>
            <a:spLocks noGrp="1"/>
          </p:cNvSpPr>
          <p:nvPr>
            <p:ph type="subTitle" idx="1"/>
          </p:nvPr>
        </p:nvSpPr>
        <p:spPr>
          <a:xfrm>
            <a:off x="152400" y="4267200"/>
            <a:ext cx="2895600" cy="533400"/>
          </a:xfrm>
        </p:spPr>
        <p:txBody>
          <a:bodyPr/>
          <a:lstStyle/>
          <a:p>
            <a:r>
              <a:rPr lang="en-US" dirty="0" smtClean="0">
                <a:sym typeface="Wingdings" pitchFamily="2" charset="2"/>
              </a:rPr>
              <a:t></a:t>
            </a:r>
            <a:endParaRPr lang="en-US" dirty="0"/>
          </a:p>
        </p:txBody>
      </p:sp>
      <p:sp>
        <p:nvSpPr>
          <p:cNvPr id="4" name="Title 1"/>
          <p:cNvSpPr txBox="1">
            <a:spLocks/>
          </p:cNvSpPr>
          <p:nvPr/>
        </p:nvSpPr>
        <p:spPr>
          <a:xfrm rot="164851">
            <a:off x="1710274" y="512971"/>
            <a:ext cx="23622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Agency FB" pitchFamily="34" charset="0"/>
                <a:ea typeface="+mj-ea"/>
                <a:cs typeface="+mj-cs"/>
              </a:rPr>
              <a:t>Who Am I?</a:t>
            </a:r>
          </a:p>
        </p:txBody>
      </p:sp>
      <p:sp>
        <p:nvSpPr>
          <p:cNvPr id="5" name="Title 1"/>
          <p:cNvSpPr txBox="1">
            <a:spLocks/>
          </p:cNvSpPr>
          <p:nvPr/>
        </p:nvSpPr>
        <p:spPr>
          <a:xfrm>
            <a:off x="4800600" y="2133600"/>
            <a:ext cx="3200400" cy="1295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Brush Script MT" pitchFamily="66" charset="0"/>
                <a:ea typeface="+mj-ea"/>
                <a:cs typeface="+mj-cs"/>
              </a:rPr>
              <a:t>Who Am I?</a:t>
            </a:r>
          </a:p>
        </p:txBody>
      </p:sp>
      <p:sp>
        <p:nvSpPr>
          <p:cNvPr id="6" name="Title 1"/>
          <p:cNvSpPr txBox="1">
            <a:spLocks/>
          </p:cNvSpPr>
          <p:nvPr/>
        </p:nvSpPr>
        <p:spPr>
          <a:xfrm rot="1580221">
            <a:off x="6223290" y="600102"/>
            <a:ext cx="23622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Broadway" pitchFamily="82" charset="0"/>
                <a:ea typeface="+mj-ea"/>
                <a:cs typeface="+mj-cs"/>
              </a:rPr>
              <a:t>Who Am I?</a:t>
            </a:r>
          </a:p>
        </p:txBody>
      </p:sp>
      <p:sp>
        <p:nvSpPr>
          <p:cNvPr id="7" name="Title 1"/>
          <p:cNvSpPr txBox="1">
            <a:spLocks/>
          </p:cNvSpPr>
          <p:nvPr/>
        </p:nvSpPr>
        <p:spPr>
          <a:xfrm>
            <a:off x="1447800" y="2743200"/>
            <a:ext cx="3344508" cy="17865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Eras Medium ITC" pitchFamily="34" charset="0"/>
                <a:ea typeface="+mj-ea"/>
                <a:cs typeface="+mj-cs"/>
              </a:rPr>
              <a:t>Who Am I?</a:t>
            </a:r>
          </a:p>
        </p:txBody>
      </p:sp>
      <p:sp>
        <p:nvSpPr>
          <p:cNvPr id="8" name="Title 1"/>
          <p:cNvSpPr txBox="1">
            <a:spLocks/>
          </p:cNvSpPr>
          <p:nvPr/>
        </p:nvSpPr>
        <p:spPr>
          <a:xfrm rot="21373078">
            <a:off x="3241456" y="1335257"/>
            <a:ext cx="3563928" cy="136254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sngStrike" kern="1200" cap="none" spc="0" normalizeH="0" baseline="0" noProof="0" dirty="0" smtClean="0">
                <a:ln>
                  <a:noFill/>
                </a:ln>
                <a:solidFill>
                  <a:schemeClr val="tx1"/>
                </a:solidFill>
                <a:effectLst/>
                <a:uLnTx/>
                <a:uFillTx/>
                <a:latin typeface="Lucida Handwriting" pitchFamily="66" charset="0"/>
                <a:ea typeface="+mj-ea"/>
                <a:cs typeface="+mj-cs"/>
              </a:rPr>
              <a:t>Who Am I?</a:t>
            </a:r>
          </a:p>
        </p:txBody>
      </p:sp>
      <p:sp>
        <p:nvSpPr>
          <p:cNvPr id="9" name="Title 1"/>
          <p:cNvSpPr txBox="1">
            <a:spLocks/>
          </p:cNvSpPr>
          <p:nvPr/>
        </p:nvSpPr>
        <p:spPr>
          <a:xfrm rot="1843867">
            <a:off x="1886142" y="1948140"/>
            <a:ext cx="23622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dirty="0" smtClean="0">
                <a:ln>
                  <a:noFill/>
                </a:ln>
                <a:solidFill>
                  <a:schemeClr val="tx1"/>
                </a:solidFill>
                <a:effectLst/>
                <a:uLnTx/>
                <a:uFillTx/>
                <a:latin typeface="Freestyle Script" pitchFamily="66" charset="0"/>
                <a:ea typeface="+mj-ea"/>
                <a:cs typeface="+mj-cs"/>
              </a:rPr>
              <a:t>Who Am I?</a:t>
            </a:r>
          </a:p>
        </p:txBody>
      </p:sp>
      <p:sp>
        <p:nvSpPr>
          <p:cNvPr id="10" name="Title 1"/>
          <p:cNvSpPr txBox="1">
            <a:spLocks/>
          </p:cNvSpPr>
          <p:nvPr/>
        </p:nvSpPr>
        <p:spPr>
          <a:xfrm rot="20830645">
            <a:off x="3943669" y="243796"/>
            <a:ext cx="23622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Impact" pitchFamily="34" charset="0"/>
                <a:ea typeface="+mj-ea"/>
                <a:cs typeface="+mj-cs"/>
              </a:rPr>
              <a:t>Who Am I?</a:t>
            </a:r>
          </a:p>
        </p:txBody>
      </p:sp>
      <p:pic>
        <p:nvPicPr>
          <p:cNvPr id="1028" name="Picture 4" descr="http://sphotos.ak.fbcdn.net/hphotos-ak-snc4/hs268.snc4/39756_415981655748_654030748_4820263_2171556_n.jpg">
            <a:hlinkClick r:id="rId2"/>
          </p:cNvPr>
          <p:cNvPicPr>
            <a:picLocks noChangeAspect="1" noChangeArrowheads="1"/>
          </p:cNvPicPr>
          <p:nvPr/>
        </p:nvPicPr>
        <p:blipFill>
          <a:blip r:embed="rId3" cstate="print"/>
          <a:srcRect/>
          <a:stretch>
            <a:fillRect/>
          </a:stretch>
        </p:blipFill>
        <p:spPr bwMode="auto">
          <a:xfrm rot="20675078">
            <a:off x="2959000" y="4277851"/>
            <a:ext cx="2641599" cy="1981200"/>
          </a:xfrm>
          <a:prstGeom prst="rect">
            <a:avLst/>
          </a:prstGeom>
          <a:noFill/>
        </p:spPr>
      </p:pic>
      <p:pic>
        <p:nvPicPr>
          <p:cNvPr id="1026" name="Picture 2" descr="C:\Users\c a n d a c e\Pictures\Edits\ft. Twinkie..jpg"/>
          <p:cNvPicPr>
            <a:picLocks noChangeAspect="1" noChangeArrowheads="1"/>
          </p:cNvPicPr>
          <p:nvPr/>
        </p:nvPicPr>
        <p:blipFill>
          <a:blip r:embed="rId4" cstate="print"/>
          <a:srcRect/>
          <a:stretch>
            <a:fillRect/>
          </a:stretch>
        </p:blipFill>
        <p:spPr bwMode="auto">
          <a:xfrm>
            <a:off x="4724400" y="3124200"/>
            <a:ext cx="2743199" cy="2125950"/>
          </a:xfrm>
          <a:prstGeom prst="rect">
            <a:avLst/>
          </a:prstGeom>
          <a:ln>
            <a:noFill/>
          </a:ln>
          <a:effectLst>
            <a:softEdge rad="112500"/>
          </a:effectLst>
        </p:spPr>
      </p:pic>
      <p:pic>
        <p:nvPicPr>
          <p:cNvPr id="11" name="Picture 2" descr="C:\Users\c a n d a c e\Pictures\28735_393591845748_654030748_4249814_1549451_n.jpg"/>
          <p:cNvPicPr>
            <a:picLocks noChangeAspect="1" noChangeArrowheads="1"/>
          </p:cNvPicPr>
          <p:nvPr/>
        </p:nvPicPr>
        <p:blipFill>
          <a:blip r:embed="rId5" cstate="print"/>
          <a:srcRect/>
          <a:stretch>
            <a:fillRect/>
          </a:stretch>
        </p:blipFill>
        <p:spPr bwMode="auto">
          <a:xfrm>
            <a:off x="5257800" y="4800600"/>
            <a:ext cx="24384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G:\DCIM\100OLYMP\P3090258.JPG"/>
          <p:cNvPicPr>
            <a:picLocks noChangeAspect="1" noChangeArrowheads="1"/>
          </p:cNvPicPr>
          <p:nvPr/>
        </p:nvPicPr>
        <p:blipFill>
          <a:blip r:embed="rId6" cstate="print"/>
          <a:srcRect/>
          <a:stretch>
            <a:fillRect/>
          </a:stretch>
        </p:blipFill>
        <p:spPr bwMode="auto">
          <a:xfrm>
            <a:off x="6572251" y="3048000"/>
            <a:ext cx="2571749" cy="34289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img.buzznet.com/assets/imgx/1/0/0/3/0/0/5/1/orig-10030051.jpg"/>
          <p:cNvPicPr>
            <a:picLocks noChangeAspect="1" noChangeArrowheads="1"/>
          </p:cNvPicPr>
          <p:nvPr/>
        </p:nvPicPr>
        <p:blipFill>
          <a:blip r:embed="rId2" cstate="print"/>
          <a:srcRect/>
          <a:stretch>
            <a:fillRect/>
          </a:stretch>
        </p:blipFill>
        <p:spPr bwMode="auto">
          <a:xfrm>
            <a:off x="4762500" y="3505200"/>
            <a:ext cx="4381500" cy="3181350"/>
          </a:xfrm>
          <a:prstGeom prst="rect">
            <a:avLst/>
          </a:prstGeom>
          <a:noFill/>
        </p:spPr>
      </p:pic>
      <p:pic>
        <p:nvPicPr>
          <p:cNvPr id="4102" name="Picture 6" descr="http://c4.ac-images.myspacecdn.com/images02/68/m_f0ea8cba543d4f1f9c9e8dd018004263.jpg">
            <a:hlinkClick r:id="rId3"/>
          </p:cNvPr>
          <p:cNvPicPr>
            <a:picLocks noChangeAspect="1" noChangeArrowheads="1"/>
          </p:cNvPicPr>
          <p:nvPr/>
        </p:nvPicPr>
        <p:blipFill>
          <a:blip r:embed="rId4" cstate="print"/>
          <a:srcRect/>
          <a:stretch>
            <a:fillRect/>
          </a:stretch>
        </p:blipFill>
        <p:spPr bwMode="auto">
          <a:xfrm>
            <a:off x="4876800" y="1295400"/>
            <a:ext cx="2786616" cy="2819400"/>
          </a:xfrm>
          <a:prstGeom prst="ellipse">
            <a:avLst/>
          </a:prstGeom>
          <a:ln>
            <a:noFill/>
          </a:ln>
          <a:effectLst>
            <a:softEdge rad="112500"/>
          </a:effectLst>
        </p:spPr>
      </p:pic>
      <p:sp>
        <p:nvSpPr>
          <p:cNvPr id="2" name="Title 1"/>
          <p:cNvSpPr>
            <a:spLocks noGrp="1"/>
          </p:cNvSpPr>
          <p:nvPr>
            <p:ph type="title"/>
          </p:nvPr>
        </p:nvSpPr>
        <p:spPr>
          <a:xfrm>
            <a:off x="0" y="762000"/>
            <a:ext cx="4495800" cy="685800"/>
          </a:xfrm>
        </p:spPr>
        <p:txBody>
          <a:bodyPr>
            <a:normAutofit fontScale="90000"/>
          </a:bodyPr>
          <a:lstStyle/>
          <a:p>
            <a:r>
              <a:rPr lang="en-CA" dirty="0" smtClean="0">
                <a:effectLst>
                  <a:outerShdw blurRad="38100" dist="38100" dir="2700000" algn="tl">
                    <a:srgbClr val="000000">
                      <a:alpha val="43137"/>
                    </a:srgbClr>
                  </a:outerShdw>
                </a:effectLst>
              </a:rPr>
              <a:t>city/town I live in!</a:t>
            </a:r>
            <a:endParaRPr lang="en-CA" dirty="0">
              <a:effectLst>
                <a:outerShdw blurRad="38100" dist="38100" dir="2700000" algn="tl">
                  <a:srgbClr val="000000">
                    <a:alpha val="43137"/>
                  </a:srgbClr>
                </a:outerShdw>
              </a:effectLst>
            </a:endParaRPr>
          </a:p>
        </p:txBody>
      </p:sp>
      <p:sp>
        <p:nvSpPr>
          <p:cNvPr id="4" name="TextBox 3"/>
          <p:cNvSpPr txBox="1"/>
          <p:nvPr/>
        </p:nvSpPr>
        <p:spPr>
          <a:xfrm>
            <a:off x="304800" y="1600200"/>
            <a:ext cx="3733800" cy="2185214"/>
          </a:xfrm>
          <a:prstGeom prst="rect">
            <a:avLst/>
          </a:prstGeom>
          <a:noFill/>
        </p:spPr>
        <p:txBody>
          <a:bodyPr wrap="square" rtlCol="0">
            <a:spAutoFit/>
          </a:bodyPr>
          <a:lstStyle/>
          <a:p>
            <a:r>
              <a:rPr lang="en-CA" sz="2800" dirty="0" smtClean="0">
                <a:effectLst>
                  <a:outerShdw blurRad="38100" dist="38100" dir="2700000" algn="tl">
                    <a:srgbClr val="000000">
                      <a:alpha val="43137"/>
                    </a:srgbClr>
                  </a:outerShdw>
                </a:effectLst>
              </a:rPr>
              <a:t>The purpose: </a:t>
            </a:r>
            <a:r>
              <a:rPr lang="en-CA" dirty="0" smtClean="0"/>
              <a:t>The people in our town and community work together to make the town as peaceful, clean and kept together as we can make it. We live how we each individually would like to live and we respect each other for it. </a:t>
            </a:r>
            <a:endParaRPr lang="en-CA" sz="2800" dirty="0">
              <a:effectLst>
                <a:outerShdw blurRad="38100" dist="38100" dir="2700000" algn="tl">
                  <a:srgbClr val="000000">
                    <a:alpha val="43137"/>
                  </a:srgbClr>
                </a:outerShdw>
              </a:effectLst>
            </a:endParaRPr>
          </a:p>
        </p:txBody>
      </p:sp>
      <p:sp>
        <p:nvSpPr>
          <p:cNvPr id="5" name="Rectangle 4"/>
          <p:cNvSpPr/>
          <p:nvPr/>
        </p:nvSpPr>
        <p:spPr>
          <a:xfrm>
            <a:off x="762000" y="3886200"/>
            <a:ext cx="2895600" cy="369332"/>
          </a:xfrm>
          <a:prstGeom prst="rect">
            <a:avLst/>
          </a:prstGeom>
        </p:spPr>
        <p:txBody>
          <a:bodyPr wrap="square">
            <a:spAutoFit/>
          </a:bodyPr>
          <a:lstStyle/>
          <a:p>
            <a:r>
              <a:rPr lang="en-US" b="1" dirty="0" smtClean="0"/>
              <a:t>Our </a:t>
            </a:r>
            <a:r>
              <a:rPr lang="en-US" dirty="0" smtClean="0"/>
              <a:t>T R A D I T I O N S :</a:t>
            </a:r>
            <a:endParaRPr lang="en-US" dirty="0"/>
          </a:p>
        </p:txBody>
      </p:sp>
      <p:sp>
        <p:nvSpPr>
          <p:cNvPr id="6" name="TextBox 5"/>
          <p:cNvSpPr txBox="1"/>
          <p:nvPr/>
        </p:nvSpPr>
        <p:spPr>
          <a:xfrm>
            <a:off x="304800" y="4648200"/>
            <a:ext cx="4038600" cy="1754326"/>
          </a:xfrm>
          <a:prstGeom prst="rect">
            <a:avLst/>
          </a:prstGeom>
          <a:noFill/>
        </p:spPr>
        <p:txBody>
          <a:bodyPr wrap="square" rtlCol="0">
            <a:spAutoFit/>
          </a:bodyPr>
          <a:lstStyle/>
          <a:p>
            <a:r>
              <a:rPr lang="en-CA" dirty="0" smtClean="0"/>
              <a:t>Traditions we carry in Grande Prairie are to welcome the New Year with a whole bunch of fireworks and tons live, local bands for free! We also do this on Canada Day, and have a big parade downtown with lots of floats.</a:t>
            </a:r>
            <a:endParaRPr lang="en-CA" dirty="0"/>
          </a:p>
        </p:txBody>
      </p:sp>
      <p:pic>
        <p:nvPicPr>
          <p:cNvPr id="4098" name="Picture 2" descr="http://virulentwordofmouse.files.wordpress.com/2010/05/fireworks.jpg"/>
          <p:cNvPicPr>
            <a:picLocks noChangeAspect="1" noChangeArrowheads="1"/>
          </p:cNvPicPr>
          <p:nvPr/>
        </p:nvPicPr>
        <p:blipFill>
          <a:blip r:embed="rId5" cstate="print"/>
          <a:srcRect/>
          <a:stretch>
            <a:fillRect/>
          </a:stretch>
        </p:blipFill>
        <p:spPr bwMode="auto">
          <a:xfrm>
            <a:off x="4064002" y="457200"/>
            <a:ext cx="5079998" cy="1905000"/>
          </a:xfrm>
          <a:prstGeom prst="rect">
            <a:avLst/>
          </a:prstGeom>
          <a:ln>
            <a:noFill/>
          </a:ln>
          <a:effectLst>
            <a:softEdge rad="112500"/>
          </a:effectLst>
        </p:spPr>
      </p:pic>
      <p:pic>
        <p:nvPicPr>
          <p:cNvPr id="4100" name="Picture 4" descr="http://upload.wikimedia.org/wikipedia/commons/thumb/0/08/Grande_Prairie_County.JPG/200px-Grande_Prairie_County.JPG"/>
          <p:cNvPicPr>
            <a:picLocks noChangeAspect="1" noChangeArrowheads="1"/>
          </p:cNvPicPr>
          <p:nvPr/>
        </p:nvPicPr>
        <p:blipFill>
          <a:blip r:embed="rId6" cstate="print"/>
          <a:srcRect/>
          <a:stretch>
            <a:fillRect/>
          </a:stretch>
        </p:blipFill>
        <p:spPr bwMode="auto">
          <a:xfrm rot="420721">
            <a:off x="6477000" y="1676400"/>
            <a:ext cx="2438400" cy="24871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2971800" cy="1066800"/>
          </a:xfrm>
        </p:spPr>
        <p:txBody>
          <a:bodyPr/>
          <a:lstStyle/>
          <a:p>
            <a:r>
              <a:rPr lang="en-CA" dirty="0" smtClean="0">
                <a:effectLst>
                  <a:outerShdw blurRad="38100" dist="38100" dir="2700000" algn="tl">
                    <a:srgbClr val="000000">
                      <a:alpha val="43137"/>
                    </a:srgbClr>
                  </a:outerShdw>
                </a:effectLst>
              </a:rPr>
              <a:t>travel club!</a:t>
            </a:r>
            <a:endParaRPr lang="en-CA" dirty="0">
              <a:effectLst>
                <a:outerShdw blurRad="38100" dist="38100" dir="2700000" algn="tl">
                  <a:srgbClr val="000000">
                    <a:alpha val="43137"/>
                  </a:srgbClr>
                </a:outerShdw>
              </a:effectLst>
            </a:endParaRPr>
          </a:p>
        </p:txBody>
      </p:sp>
      <p:sp>
        <p:nvSpPr>
          <p:cNvPr id="4" name="TextBox 3"/>
          <p:cNvSpPr txBox="1"/>
          <p:nvPr/>
        </p:nvSpPr>
        <p:spPr>
          <a:xfrm>
            <a:off x="304800" y="1447800"/>
            <a:ext cx="4191000" cy="3016210"/>
          </a:xfrm>
          <a:prstGeom prst="rect">
            <a:avLst/>
          </a:prstGeom>
          <a:noFill/>
        </p:spPr>
        <p:txBody>
          <a:bodyPr wrap="square" rtlCol="0">
            <a:spAutoFit/>
          </a:bodyPr>
          <a:lstStyle/>
          <a:p>
            <a:r>
              <a:rPr lang="en-CA" sz="2800" dirty="0" smtClean="0">
                <a:effectLst>
                  <a:outerShdw blurRad="38100" dist="38100" dir="2700000" algn="tl">
                    <a:srgbClr val="000000">
                      <a:alpha val="43137"/>
                    </a:srgbClr>
                  </a:outerShdw>
                </a:effectLst>
              </a:rPr>
              <a:t>The purpose: </a:t>
            </a:r>
            <a:r>
              <a:rPr lang="en-CA" dirty="0" smtClean="0"/>
              <a:t>To experience the world through travelling, and seeing how other cultures are brought up; especially through school. It’s a chance to learn about how other people are in their daily lives and to experience the foods, culture and how their schooling system works. It’s a chance to meet new people and have lots of friends internationally.</a:t>
            </a:r>
            <a:endParaRPr lang="en-CA" sz="2800" dirty="0">
              <a:effectLst>
                <a:outerShdw blurRad="38100" dist="38100" dir="2700000" algn="tl">
                  <a:srgbClr val="000000">
                    <a:alpha val="43137"/>
                  </a:srgbClr>
                </a:outerShdw>
              </a:effectLst>
            </a:endParaRPr>
          </a:p>
        </p:txBody>
      </p:sp>
      <p:sp>
        <p:nvSpPr>
          <p:cNvPr id="5" name="Rectangle 4"/>
          <p:cNvSpPr/>
          <p:nvPr/>
        </p:nvSpPr>
        <p:spPr>
          <a:xfrm>
            <a:off x="1524000" y="4800600"/>
            <a:ext cx="2895600" cy="369332"/>
          </a:xfrm>
          <a:prstGeom prst="rect">
            <a:avLst/>
          </a:prstGeom>
        </p:spPr>
        <p:txBody>
          <a:bodyPr wrap="square">
            <a:spAutoFit/>
          </a:bodyPr>
          <a:lstStyle/>
          <a:p>
            <a:r>
              <a:rPr lang="en-US" b="1" dirty="0" smtClean="0"/>
              <a:t>Our </a:t>
            </a:r>
            <a:r>
              <a:rPr lang="en-US" dirty="0" smtClean="0"/>
              <a:t>T R A D I T I O N S :</a:t>
            </a:r>
            <a:endParaRPr lang="en-US" dirty="0"/>
          </a:p>
        </p:txBody>
      </p:sp>
      <p:sp>
        <p:nvSpPr>
          <p:cNvPr id="6" name="TextBox 5"/>
          <p:cNvSpPr txBox="1"/>
          <p:nvPr/>
        </p:nvSpPr>
        <p:spPr>
          <a:xfrm>
            <a:off x="457200" y="5334000"/>
            <a:ext cx="4572000" cy="923330"/>
          </a:xfrm>
          <a:prstGeom prst="rect">
            <a:avLst/>
          </a:prstGeom>
          <a:noFill/>
        </p:spPr>
        <p:txBody>
          <a:bodyPr wrap="square" rtlCol="0">
            <a:spAutoFit/>
          </a:bodyPr>
          <a:lstStyle/>
          <a:p>
            <a:r>
              <a:rPr lang="en-CA" dirty="0" smtClean="0"/>
              <a:t>Traditions the travel club have are to travel places every year, and try to experience the culture there; and to gather for meetings.</a:t>
            </a:r>
            <a:endParaRPr lang="en-CA" dirty="0"/>
          </a:p>
        </p:txBody>
      </p:sp>
      <p:pic>
        <p:nvPicPr>
          <p:cNvPr id="3074" name="Picture 2" descr="http://www.globalmountainsummit.org/images/great-wall-of-china/great-wall-of-china-12.jpg"/>
          <p:cNvPicPr>
            <a:picLocks noChangeAspect="1" noChangeArrowheads="1"/>
          </p:cNvPicPr>
          <p:nvPr/>
        </p:nvPicPr>
        <p:blipFill>
          <a:blip r:embed="rId2" cstate="print"/>
          <a:srcRect/>
          <a:stretch>
            <a:fillRect/>
          </a:stretch>
        </p:blipFill>
        <p:spPr bwMode="auto">
          <a:xfrm>
            <a:off x="4876800" y="304800"/>
            <a:ext cx="4267200" cy="2857500"/>
          </a:xfrm>
          <a:prstGeom prst="rect">
            <a:avLst/>
          </a:prstGeom>
          <a:ln>
            <a:noFill/>
          </a:ln>
          <a:effectLst>
            <a:softEdge rad="112500"/>
          </a:effectLst>
        </p:spPr>
      </p:pic>
      <p:pic>
        <p:nvPicPr>
          <p:cNvPr id="3078" name="Picture 6" descr="http://t3.gstatic.com/images?q=tbn:_XjTR9V5HoTkwM:http://edcommunity.apple.com/ali/galleryfiles/832/ADEInstituteGroup.jpg&amp;t=1"/>
          <p:cNvPicPr>
            <a:picLocks noChangeAspect="1" noChangeArrowheads="1"/>
          </p:cNvPicPr>
          <p:nvPr/>
        </p:nvPicPr>
        <p:blipFill>
          <a:blip r:embed="rId3" cstate="print"/>
          <a:srcRect/>
          <a:stretch>
            <a:fillRect/>
          </a:stretch>
        </p:blipFill>
        <p:spPr bwMode="auto">
          <a:xfrm>
            <a:off x="5181600" y="4191000"/>
            <a:ext cx="3733800" cy="2484676"/>
          </a:xfrm>
          <a:prstGeom prst="rect">
            <a:avLst/>
          </a:prstGeom>
          <a:ln>
            <a:noFill/>
          </a:ln>
          <a:effectLst>
            <a:softEdge rad="112500"/>
          </a:effectLst>
        </p:spPr>
      </p:pic>
      <p:pic>
        <p:nvPicPr>
          <p:cNvPr id="3076" name="Picture 4" descr="http://www.magicaljapan.co.uk/Images/japan1.jpg"/>
          <p:cNvPicPr>
            <a:picLocks noChangeAspect="1" noChangeArrowheads="1"/>
          </p:cNvPicPr>
          <p:nvPr/>
        </p:nvPicPr>
        <p:blipFill>
          <a:blip r:embed="rId4" cstate="print"/>
          <a:srcRect/>
          <a:stretch>
            <a:fillRect/>
          </a:stretch>
        </p:blipFill>
        <p:spPr bwMode="auto">
          <a:xfrm>
            <a:off x="4572000" y="1905000"/>
            <a:ext cx="2803975" cy="2209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80" name="Picture 8" descr="http://i1.trekearth.com/photos/19676/temple_bar_dublin.jpg"/>
          <p:cNvPicPr>
            <a:picLocks noChangeAspect="1" noChangeArrowheads="1"/>
          </p:cNvPicPr>
          <p:nvPr/>
        </p:nvPicPr>
        <p:blipFill>
          <a:blip r:embed="rId5" cstate="print"/>
          <a:srcRect/>
          <a:stretch>
            <a:fillRect/>
          </a:stretch>
        </p:blipFill>
        <p:spPr bwMode="auto">
          <a:xfrm>
            <a:off x="6001935" y="2895600"/>
            <a:ext cx="3142065" cy="2381251"/>
          </a:xfrm>
          <a:prstGeom prst="ellipse">
            <a:avLst/>
          </a:prstGeom>
          <a:ln>
            <a:noFill/>
          </a:ln>
          <a:effectLst>
            <a:softEdge rad="112500"/>
          </a:effectLst>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 a n d a c e\Pictures\Happyfacez\IMG_0722.JPG"/>
          <p:cNvPicPr>
            <a:picLocks noChangeAspect="1" noChangeArrowheads="1"/>
          </p:cNvPicPr>
          <p:nvPr/>
        </p:nvPicPr>
        <p:blipFill>
          <a:blip r:embed="rId2" cstate="print"/>
          <a:srcRect l="8333" r="22222" b="12841"/>
          <a:stretch>
            <a:fillRect/>
          </a:stretch>
        </p:blipFill>
        <p:spPr bwMode="auto">
          <a:xfrm>
            <a:off x="6705600" y="3505200"/>
            <a:ext cx="2209800" cy="2399940"/>
          </a:xfrm>
          <a:prstGeom prst="rect">
            <a:avLst/>
          </a:prstGeom>
          <a:ln>
            <a:noFill/>
          </a:ln>
          <a:effectLst>
            <a:softEdge rad="112500"/>
          </a:effectLst>
        </p:spPr>
      </p:pic>
      <p:pic>
        <p:nvPicPr>
          <p:cNvPr id="1030" name="Picture 6" descr="http://hostedmedia.reimanpub.com/TOH/Images/Photos/37/exps22747_DHC1145894D99.jpg"/>
          <p:cNvPicPr>
            <a:picLocks noChangeAspect="1" noChangeArrowheads="1"/>
          </p:cNvPicPr>
          <p:nvPr/>
        </p:nvPicPr>
        <p:blipFill>
          <a:blip r:embed="rId3" cstate="print"/>
          <a:srcRect/>
          <a:stretch>
            <a:fillRect/>
          </a:stretch>
        </p:blipFill>
        <p:spPr bwMode="auto">
          <a:xfrm>
            <a:off x="5257800" y="2209800"/>
            <a:ext cx="1905000" cy="1905000"/>
          </a:xfrm>
          <a:prstGeom prst="ellipse">
            <a:avLst/>
          </a:prstGeom>
          <a:ln>
            <a:noFill/>
          </a:ln>
          <a:effectLst>
            <a:softEdge rad="112500"/>
          </a:effectLst>
        </p:spPr>
      </p:pic>
      <p:sp>
        <p:nvSpPr>
          <p:cNvPr id="2" name="Title 1"/>
          <p:cNvSpPr>
            <a:spLocks noGrp="1"/>
          </p:cNvSpPr>
          <p:nvPr>
            <p:ph type="title"/>
          </p:nvPr>
        </p:nvSpPr>
        <p:spPr>
          <a:xfrm>
            <a:off x="152400" y="685800"/>
            <a:ext cx="7086600" cy="914400"/>
          </a:xfrm>
        </p:spPr>
        <p:txBody>
          <a:bodyPr>
            <a:normAutofit/>
          </a:bodyPr>
          <a:lstStyle/>
          <a:p>
            <a:r>
              <a:rPr lang="en-US" spc="-300" dirty="0" smtClean="0">
                <a:effectLst>
                  <a:outerShdw blurRad="38100" dist="38100" dir="2700000" algn="tl">
                    <a:srgbClr val="000000">
                      <a:alpha val="43137"/>
                    </a:srgbClr>
                  </a:outerShdw>
                </a:effectLst>
              </a:rPr>
              <a:t>the food I enjoy eating! </a:t>
            </a:r>
            <a:endParaRPr lang="en-US" spc="-300" dirty="0">
              <a:effectLst>
                <a:outerShdw blurRad="38100" dist="38100" dir="2700000" algn="tl">
                  <a:srgbClr val="000000">
                    <a:alpha val="43137"/>
                  </a:srgbClr>
                </a:outerShdw>
              </a:effectLst>
            </a:endParaRPr>
          </a:p>
        </p:txBody>
      </p:sp>
      <p:sp>
        <p:nvSpPr>
          <p:cNvPr id="5" name="TextBox 4"/>
          <p:cNvSpPr txBox="1"/>
          <p:nvPr/>
        </p:nvSpPr>
        <p:spPr>
          <a:xfrm>
            <a:off x="0" y="304800"/>
            <a:ext cx="3429000" cy="369332"/>
          </a:xfrm>
          <a:prstGeom prst="rect">
            <a:avLst/>
          </a:prstGeom>
          <a:noFill/>
        </p:spPr>
        <p:txBody>
          <a:bodyPr wrap="square" rtlCol="0">
            <a:spAutoFit/>
          </a:bodyPr>
          <a:lstStyle/>
          <a:p>
            <a:r>
              <a:rPr lang="en-US" i="1" dirty="0" smtClean="0">
                <a:effectLst>
                  <a:outerShdw blurRad="38100" dist="38100" dir="2700000" algn="tl">
                    <a:srgbClr val="000000">
                      <a:alpha val="43137"/>
                    </a:srgbClr>
                  </a:outerShdw>
                </a:effectLst>
              </a:rPr>
              <a:t>Five Aspects of My Identity:</a:t>
            </a:r>
            <a:endParaRPr lang="en-US" i="1" dirty="0">
              <a:effectLst>
                <a:outerShdw blurRad="38100" dist="38100" dir="2700000" algn="tl">
                  <a:srgbClr val="000000">
                    <a:alpha val="43137"/>
                  </a:srgbClr>
                </a:outerShdw>
              </a:effectLst>
            </a:endParaRPr>
          </a:p>
        </p:txBody>
      </p:sp>
      <p:pic>
        <p:nvPicPr>
          <p:cNvPr id="1026" name="Picture 2" descr="http://2.bp.blogspot.com/_80760aDrYSA/SaH4rdGFoTI/AAAAAAAADo0/PxUenX9EPGE/s400/green-tea-ice-cream-1.jpg"/>
          <p:cNvPicPr>
            <a:picLocks noChangeAspect="1" noChangeArrowheads="1"/>
          </p:cNvPicPr>
          <p:nvPr/>
        </p:nvPicPr>
        <p:blipFill>
          <a:blip r:embed="rId4" cstate="print"/>
          <a:srcRect/>
          <a:stretch>
            <a:fillRect/>
          </a:stretch>
        </p:blipFill>
        <p:spPr bwMode="auto">
          <a:xfrm>
            <a:off x="5029200" y="609600"/>
            <a:ext cx="3048000" cy="2286000"/>
          </a:xfrm>
          <a:prstGeom prst="ellipse">
            <a:avLst/>
          </a:prstGeom>
          <a:ln>
            <a:noFill/>
          </a:ln>
          <a:effectLst>
            <a:softEdge rad="112500"/>
          </a:effectLst>
        </p:spPr>
      </p:pic>
      <p:pic>
        <p:nvPicPr>
          <p:cNvPr id="1028" name="Picture 4" descr="http://simplyfreshottawa.files.wordpress.com/2010/05/gyoza1.jpg"/>
          <p:cNvPicPr>
            <a:picLocks noChangeAspect="1" noChangeArrowheads="1"/>
          </p:cNvPicPr>
          <p:nvPr/>
        </p:nvPicPr>
        <p:blipFill>
          <a:blip r:embed="rId5" cstate="print"/>
          <a:srcRect/>
          <a:stretch>
            <a:fillRect/>
          </a:stretch>
        </p:blipFill>
        <p:spPr bwMode="auto">
          <a:xfrm>
            <a:off x="6629400" y="1676400"/>
            <a:ext cx="2133600" cy="19117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http://www.friedricerecipe.net/images/FriedRice.jpg"/>
          <p:cNvPicPr>
            <a:picLocks noChangeAspect="1" noChangeArrowheads="1"/>
          </p:cNvPicPr>
          <p:nvPr/>
        </p:nvPicPr>
        <p:blipFill>
          <a:blip r:embed="rId6" cstate="print"/>
          <a:srcRect/>
          <a:stretch>
            <a:fillRect/>
          </a:stretch>
        </p:blipFill>
        <p:spPr bwMode="auto">
          <a:xfrm>
            <a:off x="0" y="3810000"/>
            <a:ext cx="2514600" cy="2057400"/>
          </a:xfrm>
          <a:prstGeom prst="ellipse">
            <a:avLst/>
          </a:prstGeom>
          <a:ln>
            <a:noFill/>
          </a:ln>
          <a:effectLst>
            <a:softEdge rad="112500"/>
          </a:effectLst>
        </p:spPr>
      </p:pic>
      <p:pic>
        <p:nvPicPr>
          <p:cNvPr id="1034" name="Picture 10" descr="http://www.harboursportsgrille.com/images/chickballs.jpg"/>
          <p:cNvPicPr>
            <a:picLocks noChangeAspect="1" noChangeArrowheads="1"/>
          </p:cNvPicPr>
          <p:nvPr/>
        </p:nvPicPr>
        <p:blipFill>
          <a:blip r:embed="rId7" cstate="print"/>
          <a:srcRect/>
          <a:stretch>
            <a:fillRect/>
          </a:stretch>
        </p:blipFill>
        <p:spPr bwMode="auto">
          <a:xfrm>
            <a:off x="1447800" y="4572000"/>
            <a:ext cx="2133600" cy="1600200"/>
          </a:xfrm>
          <a:prstGeom prst="ellipse">
            <a:avLst/>
          </a:prstGeom>
          <a:ln>
            <a:noFill/>
          </a:ln>
          <a:effectLst>
            <a:softEdge rad="112500"/>
          </a:effectLst>
        </p:spPr>
      </p:pic>
      <p:pic>
        <p:nvPicPr>
          <p:cNvPr id="1036" name="Picture 12" descr="http://s1.hubimg.com/u/1283036_f496.jpg"/>
          <p:cNvPicPr>
            <a:picLocks noChangeAspect="1" noChangeArrowheads="1"/>
          </p:cNvPicPr>
          <p:nvPr/>
        </p:nvPicPr>
        <p:blipFill>
          <a:blip r:embed="rId8" cstate="print"/>
          <a:srcRect/>
          <a:stretch>
            <a:fillRect/>
          </a:stretch>
        </p:blipFill>
        <p:spPr bwMode="auto">
          <a:xfrm rot="16414307">
            <a:off x="323527" y="5123240"/>
            <a:ext cx="1637081" cy="1752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Rectangle 11"/>
          <p:cNvSpPr/>
          <p:nvPr/>
        </p:nvSpPr>
        <p:spPr>
          <a:xfrm>
            <a:off x="7696200" y="990600"/>
            <a:ext cx="1447800" cy="523220"/>
          </a:xfrm>
          <a:prstGeom prst="rect">
            <a:avLst/>
          </a:prstGeom>
        </p:spPr>
        <p:txBody>
          <a:bodyPr wrap="square">
            <a:spAutoFit/>
          </a:bodyPr>
          <a:lstStyle/>
          <a:p>
            <a:r>
              <a:rPr lang="ja-JP" altLang="en-US" sz="2800"/>
              <a:t>日本語</a:t>
            </a:r>
            <a:endParaRPr lang="en-US" sz="2800" dirty="0"/>
          </a:p>
        </p:txBody>
      </p:sp>
      <p:sp>
        <p:nvSpPr>
          <p:cNvPr id="13" name="Rectangle 12"/>
          <p:cNvSpPr/>
          <p:nvPr/>
        </p:nvSpPr>
        <p:spPr>
          <a:xfrm>
            <a:off x="2057400" y="6019800"/>
            <a:ext cx="902811" cy="523220"/>
          </a:xfrm>
          <a:prstGeom prst="rect">
            <a:avLst/>
          </a:prstGeom>
        </p:spPr>
        <p:txBody>
          <a:bodyPr wrap="none">
            <a:spAutoFit/>
          </a:bodyPr>
          <a:lstStyle/>
          <a:p>
            <a:r>
              <a:rPr lang="ja-JP" altLang="en-US" sz="2800"/>
              <a:t>中文</a:t>
            </a:r>
            <a:endParaRPr lang="en-US" sz="2800" dirty="0"/>
          </a:p>
        </p:txBody>
      </p:sp>
      <p:sp>
        <p:nvSpPr>
          <p:cNvPr id="14" name="TextBox 13"/>
          <p:cNvSpPr txBox="1"/>
          <p:nvPr/>
        </p:nvSpPr>
        <p:spPr>
          <a:xfrm>
            <a:off x="304800" y="1828800"/>
            <a:ext cx="4953000" cy="1908215"/>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I</a:t>
            </a:r>
            <a:r>
              <a:rPr lang="en-US" dirty="0" smtClean="0"/>
              <a:t> </a:t>
            </a:r>
            <a:r>
              <a:rPr lang="en-US" dirty="0" smtClean="0">
                <a:latin typeface="Century Gothic" pitchFamily="34" charset="0"/>
              </a:rPr>
              <a:t>really enjoy eating Japanese and Chinese food. I like the interesting types of food they make, and the way it clashes together and compliments each other. (Besides that, it’s so yummy and it’s way better than any other kind of food ;) )</a:t>
            </a:r>
            <a:endParaRPr lang="en-US" dirty="0">
              <a:latin typeface="Century Gothic" pitchFamily="34" charset="0"/>
            </a:endParaRPr>
          </a:p>
        </p:txBody>
      </p:sp>
      <p:sp>
        <p:nvSpPr>
          <p:cNvPr id="15" name="TextBox 14"/>
          <p:cNvSpPr txBox="1"/>
          <p:nvPr/>
        </p:nvSpPr>
        <p:spPr>
          <a:xfrm>
            <a:off x="1371600" y="3886200"/>
            <a:ext cx="5181600" cy="369332"/>
          </a:xfrm>
          <a:prstGeom prst="rect">
            <a:avLst/>
          </a:prstGeom>
          <a:noFill/>
        </p:spPr>
        <p:txBody>
          <a:bodyPr wrap="square" rtlCol="0">
            <a:spAutoFit/>
          </a:bodyPr>
          <a:lstStyle/>
          <a:p>
            <a:r>
              <a:rPr lang="en-US" b="1" dirty="0" smtClean="0"/>
              <a:t>How it’s connected to </a:t>
            </a:r>
            <a:r>
              <a:rPr lang="en-US" i="1" dirty="0" smtClean="0"/>
              <a:t>G l o b a l i z a t i o n</a:t>
            </a:r>
            <a:r>
              <a:rPr lang="en-US" dirty="0" smtClean="0"/>
              <a:t>:</a:t>
            </a:r>
            <a:endParaRPr lang="en-US" dirty="0"/>
          </a:p>
        </p:txBody>
      </p:sp>
      <p:sp>
        <p:nvSpPr>
          <p:cNvPr id="16" name="TextBox 15"/>
          <p:cNvSpPr txBox="1"/>
          <p:nvPr/>
        </p:nvSpPr>
        <p:spPr>
          <a:xfrm>
            <a:off x="2895600" y="4343400"/>
            <a:ext cx="3505200" cy="1107996"/>
          </a:xfrm>
          <a:prstGeom prst="rect">
            <a:avLst/>
          </a:prstGeom>
          <a:noFill/>
        </p:spPr>
        <p:txBody>
          <a:bodyPr wrap="square" rtlCol="0">
            <a:spAutoFit/>
          </a:bodyPr>
          <a:lstStyle/>
          <a:p>
            <a:pPr>
              <a:buFont typeface="Courier New" pitchFamily="49" charset="0"/>
              <a:buChar char="o"/>
            </a:pPr>
            <a:r>
              <a:rPr lang="en-US" dirty="0"/>
              <a:t> </a:t>
            </a:r>
            <a:r>
              <a:rPr lang="en-US" sz="1600" dirty="0" smtClean="0"/>
              <a:t>Since the food comes from, or is inspired by other cultures; this is a way of showing our two countries must interact. </a:t>
            </a:r>
            <a:endParaRPr lang="en-US" dirty="0"/>
          </a:p>
        </p:txBody>
      </p:sp>
      <p:pic>
        <p:nvPicPr>
          <p:cNvPr id="6145" name="Picture 1" descr="C:\Users\c a n d a c e\Pictures\Happyfacez\IMG_0721.JPG"/>
          <p:cNvPicPr>
            <a:picLocks noChangeAspect="1" noChangeArrowheads="1"/>
          </p:cNvPicPr>
          <p:nvPr/>
        </p:nvPicPr>
        <p:blipFill>
          <a:blip r:embed="rId9" cstate="print"/>
          <a:srcRect l="33898" t="-16" r="8475" b="23884"/>
          <a:stretch>
            <a:fillRect/>
          </a:stretch>
        </p:blipFill>
        <p:spPr bwMode="auto">
          <a:xfrm>
            <a:off x="6019800" y="4419600"/>
            <a:ext cx="1884218" cy="2438400"/>
          </a:xfrm>
          <a:prstGeom prst="rect">
            <a:avLst/>
          </a:prstGeom>
          <a:ln>
            <a:noFill/>
          </a:ln>
          <a:effectLst>
            <a:softEdge rad="112500"/>
          </a:effectLst>
        </p:spPr>
      </p:pic>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8" name="Picture 8" descr="http://www.my-country-life.com/images/bannockready.jpg"/>
          <p:cNvPicPr>
            <a:picLocks noChangeAspect="1" noChangeArrowheads="1"/>
          </p:cNvPicPr>
          <p:nvPr/>
        </p:nvPicPr>
        <p:blipFill>
          <a:blip r:embed="rId2" cstate="print"/>
          <a:srcRect l="4864" t="42105" r="56230" b="15790"/>
          <a:stretch>
            <a:fillRect/>
          </a:stretch>
        </p:blipFill>
        <p:spPr bwMode="auto">
          <a:xfrm>
            <a:off x="4724400" y="1828800"/>
            <a:ext cx="2063261" cy="1676400"/>
          </a:xfrm>
          <a:prstGeom prst="ellipse">
            <a:avLst/>
          </a:prstGeom>
          <a:ln>
            <a:noFill/>
          </a:ln>
          <a:effectLst>
            <a:softEdge rad="112500"/>
          </a:effectLst>
        </p:spPr>
      </p:pic>
      <p:sp>
        <p:nvSpPr>
          <p:cNvPr id="2" name="Title 1"/>
          <p:cNvSpPr>
            <a:spLocks noGrp="1"/>
          </p:cNvSpPr>
          <p:nvPr>
            <p:ph type="title"/>
          </p:nvPr>
        </p:nvSpPr>
        <p:spPr>
          <a:xfrm>
            <a:off x="304800" y="838200"/>
            <a:ext cx="2057400" cy="838200"/>
          </a:xfrm>
        </p:spPr>
        <p:txBody>
          <a:bodyPr/>
          <a:lstStyle/>
          <a:p>
            <a:r>
              <a:rPr lang="en-US" dirty="0" smtClean="0">
                <a:effectLst>
                  <a:outerShdw blurRad="38100" dist="38100" dir="2700000" algn="tl">
                    <a:srgbClr val="000000">
                      <a:alpha val="43137"/>
                    </a:srgbClr>
                  </a:outerShdw>
                </a:effectLst>
              </a:rPr>
              <a:t>ethnics!</a:t>
            </a:r>
            <a:endParaRPr lang="en-US" dirty="0">
              <a:effectLst>
                <a:outerShdw blurRad="38100" dist="38100" dir="2700000" algn="tl">
                  <a:srgbClr val="000000">
                    <a:alpha val="43137"/>
                  </a:srgbClr>
                </a:outerShdw>
              </a:effectLst>
            </a:endParaRPr>
          </a:p>
        </p:txBody>
      </p:sp>
      <p:pic>
        <p:nvPicPr>
          <p:cNvPr id="15370" name="Picture 10" descr="http://www.redbirdsvision.org/album_events/slides/3%20Girl%27s%20Fancy%20Shawl%20Dancer.JPG"/>
          <p:cNvPicPr>
            <a:picLocks noChangeAspect="1" noChangeArrowheads="1"/>
          </p:cNvPicPr>
          <p:nvPr/>
        </p:nvPicPr>
        <p:blipFill>
          <a:blip r:embed="rId3" cstate="print"/>
          <a:srcRect/>
          <a:stretch>
            <a:fillRect/>
          </a:stretch>
        </p:blipFill>
        <p:spPr bwMode="auto">
          <a:xfrm>
            <a:off x="6248400" y="533400"/>
            <a:ext cx="2505075" cy="3701529"/>
          </a:xfrm>
          <a:prstGeom prst="rect">
            <a:avLst/>
          </a:prstGeom>
          <a:ln>
            <a:noFill/>
          </a:ln>
          <a:effectLst>
            <a:softEdge rad="112500"/>
          </a:effectLst>
        </p:spPr>
      </p:pic>
      <p:pic>
        <p:nvPicPr>
          <p:cNvPr id="15362" name="Picture 2" descr="http://www.moccasinslippers.org/wp-content/uploads/2009/11/moccasin-slippers.jpg"/>
          <p:cNvPicPr>
            <a:picLocks noChangeAspect="1" noChangeArrowheads="1"/>
          </p:cNvPicPr>
          <p:nvPr/>
        </p:nvPicPr>
        <p:blipFill>
          <a:blip r:embed="rId4" cstate="print"/>
          <a:srcRect/>
          <a:stretch>
            <a:fillRect/>
          </a:stretch>
        </p:blipFill>
        <p:spPr bwMode="auto">
          <a:xfrm>
            <a:off x="3733800" y="381000"/>
            <a:ext cx="3200400" cy="2133600"/>
          </a:xfrm>
          <a:prstGeom prst="ellipse">
            <a:avLst/>
          </a:prstGeom>
          <a:ln>
            <a:noFill/>
          </a:ln>
          <a:effectLst>
            <a:softEdge rad="112500"/>
          </a:effectLst>
        </p:spPr>
      </p:pic>
      <p:sp>
        <p:nvSpPr>
          <p:cNvPr id="10" name="TextBox 9"/>
          <p:cNvSpPr txBox="1"/>
          <p:nvPr/>
        </p:nvSpPr>
        <p:spPr>
          <a:xfrm>
            <a:off x="3962400" y="4343400"/>
            <a:ext cx="5181600" cy="369332"/>
          </a:xfrm>
          <a:prstGeom prst="rect">
            <a:avLst/>
          </a:prstGeom>
          <a:noFill/>
        </p:spPr>
        <p:txBody>
          <a:bodyPr wrap="square" rtlCol="0">
            <a:spAutoFit/>
          </a:bodyPr>
          <a:lstStyle/>
          <a:p>
            <a:r>
              <a:rPr lang="en-US" b="1" dirty="0" smtClean="0"/>
              <a:t>How it’s connected to </a:t>
            </a:r>
            <a:r>
              <a:rPr lang="en-US" i="1" dirty="0" smtClean="0"/>
              <a:t>G l o b a l i z a t i o n</a:t>
            </a:r>
            <a:r>
              <a:rPr lang="en-US" dirty="0" smtClean="0"/>
              <a:t>:</a:t>
            </a:r>
            <a:endParaRPr lang="en-US" dirty="0"/>
          </a:p>
        </p:txBody>
      </p:sp>
      <p:sp>
        <p:nvSpPr>
          <p:cNvPr id="11" name="TextBox 10"/>
          <p:cNvSpPr txBox="1"/>
          <p:nvPr/>
        </p:nvSpPr>
        <p:spPr>
          <a:xfrm>
            <a:off x="3886200" y="4800600"/>
            <a:ext cx="5029200" cy="1477328"/>
          </a:xfrm>
          <a:prstGeom prst="rect">
            <a:avLst/>
          </a:prstGeom>
          <a:noFill/>
        </p:spPr>
        <p:txBody>
          <a:bodyPr wrap="square" rtlCol="0">
            <a:spAutoFit/>
          </a:bodyPr>
          <a:lstStyle/>
          <a:p>
            <a:pPr>
              <a:buFont typeface="Arial" pitchFamily="34" charset="0"/>
              <a:buChar char="•"/>
            </a:pPr>
            <a:r>
              <a:rPr lang="en-US" dirty="0" smtClean="0">
                <a:latin typeface="Century Gothic" pitchFamily="34" charset="0"/>
              </a:rPr>
              <a:t> If some of the other countries didn’t come to Canada, or travel around the world; a lot of us wouldn’t be here or be us. We wouldn’t have the same ethnics (Irish, Swedish…) that we have.</a:t>
            </a:r>
          </a:p>
        </p:txBody>
      </p:sp>
      <p:sp>
        <p:nvSpPr>
          <p:cNvPr id="12" name="TextBox 11"/>
          <p:cNvSpPr txBox="1"/>
          <p:nvPr/>
        </p:nvSpPr>
        <p:spPr>
          <a:xfrm>
            <a:off x="0" y="1905000"/>
            <a:ext cx="4572000" cy="1908215"/>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I </a:t>
            </a:r>
            <a:r>
              <a:rPr lang="en-US" dirty="0" smtClean="0">
                <a:latin typeface="Century Gothic" pitchFamily="34" charset="0"/>
              </a:rPr>
              <a:t>am Métis, which means that I come from two cultures; Aboriginal and European (French). Even though I come from two different cultures, we have our own unique traditions; such as jigging.</a:t>
            </a:r>
            <a:endParaRPr lang="en-US" sz="2800" dirty="0">
              <a:effectLst>
                <a:outerShdw blurRad="38100" dist="38100" dir="2700000" algn="tl">
                  <a:srgbClr val="000000">
                    <a:alpha val="43137"/>
                  </a:srgbClr>
                </a:outerShdw>
              </a:effectLst>
              <a:latin typeface="Century Gothic" pitchFamily="34" charset="0"/>
            </a:endParaRPr>
          </a:p>
        </p:txBody>
      </p:sp>
      <p:pic>
        <p:nvPicPr>
          <p:cNvPr id="5121" name="Picture 1" descr="C:\Users\c a n d a c e\Pictures\Happyfacez\Happyfacez 229.JPG"/>
          <p:cNvPicPr>
            <a:picLocks noChangeAspect="1" noChangeArrowheads="1"/>
          </p:cNvPicPr>
          <p:nvPr/>
        </p:nvPicPr>
        <p:blipFill>
          <a:blip r:embed="rId5" cstate="print"/>
          <a:srcRect/>
          <a:stretch>
            <a:fillRect/>
          </a:stretch>
        </p:blipFill>
        <p:spPr bwMode="auto">
          <a:xfrm rot="20817233">
            <a:off x="160363" y="3888256"/>
            <a:ext cx="2235283" cy="1676400"/>
          </a:xfrm>
          <a:prstGeom prst="rect">
            <a:avLst/>
          </a:prstGeom>
          <a:ln>
            <a:noFill/>
          </a:ln>
          <a:effectLst>
            <a:softEdge rad="112500"/>
          </a:effectLst>
        </p:spPr>
      </p:pic>
      <p:pic>
        <p:nvPicPr>
          <p:cNvPr id="5122" name="Picture 2" descr="C:\Users\c a n d a c e\Pictures\Happyfacez\Happyfacez 235.JPG"/>
          <p:cNvPicPr>
            <a:picLocks noChangeAspect="1" noChangeArrowheads="1"/>
          </p:cNvPicPr>
          <p:nvPr/>
        </p:nvPicPr>
        <p:blipFill>
          <a:blip r:embed="rId6" cstate="print"/>
          <a:srcRect l="13970" t="24838" r="44117" b="6856"/>
          <a:stretch>
            <a:fillRect/>
          </a:stretch>
        </p:blipFill>
        <p:spPr bwMode="auto">
          <a:xfrm>
            <a:off x="1905000" y="4191000"/>
            <a:ext cx="1558637" cy="1905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23" name="Picture 3" descr="C:\Users\c a n d a c e\Pictures\Happyfacez\Happyfacez 239.JPG"/>
          <p:cNvPicPr>
            <a:picLocks noChangeAspect="1" noChangeArrowheads="1"/>
          </p:cNvPicPr>
          <p:nvPr/>
        </p:nvPicPr>
        <p:blipFill>
          <a:blip r:embed="rId7" cstate="print"/>
          <a:srcRect l="39303" t="6987" r="31874" b="19644"/>
          <a:stretch>
            <a:fillRect/>
          </a:stretch>
        </p:blipFill>
        <p:spPr bwMode="auto">
          <a:xfrm>
            <a:off x="990600" y="5105400"/>
            <a:ext cx="838200" cy="1600200"/>
          </a:xfrm>
          <a:prstGeom prst="rect">
            <a:avLst/>
          </a:prstGeom>
          <a:ln>
            <a:noFill/>
          </a:ln>
          <a:effectLst>
            <a:softEdge rad="112500"/>
          </a:effectLst>
        </p:spPr>
      </p:pic>
    </p:spTree>
  </p:cSld>
  <p:clrMapOvr>
    <a:masterClrMapping/>
  </p:clrMapOvr>
  <p:transition>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c a n d a c e\Pictures\Happyfacez\Happyfacez 228.JPG"/>
          <p:cNvPicPr>
            <a:picLocks noChangeAspect="1" noChangeArrowheads="1"/>
          </p:cNvPicPr>
          <p:nvPr/>
        </p:nvPicPr>
        <p:blipFill>
          <a:blip r:embed="rId3" cstate="print"/>
          <a:srcRect l="26315" t="17544" r="47370" b="10526"/>
          <a:stretch>
            <a:fillRect/>
          </a:stretch>
        </p:blipFill>
        <p:spPr bwMode="auto">
          <a:xfrm>
            <a:off x="228600" y="3429000"/>
            <a:ext cx="1524000" cy="3124200"/>
          </a:xfrm>
          <a:prstGeom prst="rect">
            <a:avLst/>
          </a:prstGeom>
          <a:ln>
            <a:noFill/>
          </a:ln>
          <a:effectLst>
            <a:softEdge rad="112500"/>
          </a:effectLst>
        </p:spPr>
      </p:pic>
      <p:pic>
        <p:nvPicPr>
          <p:cNvPr id="4099" name="Picture 3" descr="C:\Users\c a n d a c e\Pictures\Happyfacez\IMG_0355.JPG"/>
          <p:cNvPicPr>
            <a:picLocks noChangeAspect="1" noChangeArrowheads="1"/>
          </p:cNvPicPr>
          <p:nvPr/>
        </p:nvPicPr>
        <p:blipFill>
          <a:blip r:embed="rId4" cstate="print"/>
          <a:srcRect l="22383" r="20415"/>
          <a:stretch>
            <a:fillRect/>
          </a:stretch>
        </p:blipFill>
        <p:spPr bwMode="auto">
          <a:xfrm>
            <a:off x="1600200" y="3048000"/>
            <a:ext cx="1524000" cy="3247152"/>
          </a:xfrm>
          <a:prstGeom prst="rect">
            <a:avLst/>
          </a:prstGeom>
          <a:ln>
            <a:noFill/>
          </a:ln>
          <a:effectLst>
            <a:softEdge rad="112500"/>
          </a:effectLst>
        </p:spPr>
      </p:pic>
      <p:pic>
        <p:nvPicPr>
          <p:cNvPr id="1034" name="Picture 10" descr="http://www.indyweek.com/pdf/043008/SarahDessen.jpg"/>
          <p:cNvPicPr>
            <a:picLocks noChangeAspect="1" noChangeArrowheads="1"/>
          </p:cNvPicPr>
          <p:nvPr/>
        </p:nvPicPr>
        <p:blipFill>
          <a:blip r:embed="rId5" cstate="print"/>
          <a:srcRect/>
          <a:stretch>
            <a:fillRect/>
          </a:stretch>
        </p:blipFill>
        <p:spPr bwMode="auto">
          <a:xfrm>
            <a:off x="5181600" y="609600"/>
            <a:ext cx="3178574" cy="2117725"/>
          </a:xfrm>
          <a:prstGeom prst="rect">
            <a:avLst/>
          </a:prstGeom>
          <a:ln>
            <a:noFill/>
          </a:ln>
          <a:effectLst>
            <a:softEdge rad="112500"/>
          </a:effectLst>
        </p:spPr>
      </p:pic>
      <p:pic>
        <p:nvPicPr>
          <p:cNvPr id="1036" name="Picture 12" descr="http://assets1.simonandschuster.net/images/authors/20799681.jpg?1253340083"/>
          <p:cNvPicPr>
            <a:picLocks noChangeAspect="1" noChangeArrowheads="1"/>
          </p:cNvPicPr>
          <p:nvPr/>
        </p:nvPicPr>
        <p:blipFill>
          <a:blip r:embed="rId6" cstate="print"/>
          <a:srcRect/>
          <a:stretch>
            <a:fillRect/>
          </a:stretch>
        </p:blipFill>
        <p:spPr bwMode="auto">
          <a:xfrm>
            <a:off x="7391400" y="228600"/>
            <a:ext cx="1371600" cy="1676400"/>
          </a:xfrm>
          <a:prstGeom prst="ellipse">
            <a:avLst/>
          </a:prstGeom>
          <a:ln>
            <a:noFill/>
          </a:ln>
          <a:effectLst>
            <a:softEdge rad="112500"/>
          </a:effectLst>
        </p:spPr>
      </p:pic>
      <p:sp>
        <p:nvSpPr>
          <p:cNvPr id="2" name="Title 1"/>
          <p:cNvSpPr>
            <a:spLocks noGrp="1"/>
          </p:cNvSpPr>
          <p:nvPr>
            <p:ph type="title"/>
          </p:nvPr>
        </p:nvSpPr>
        <p:spPr>
          <a:xfrm>
            <a:off x="228600" y="609600"/>
            <a:ext cx="2362200" cy="762000"/>
          </a:xfrm>
        </p:spPr>
        <p:txBody>
          <a:bodyPr>
            <a:normAutofit/>
          </a:bodyPr>
          <a:lstStyle/>
          <a:p>
            <a:r>
              <a:rPr lang="en-US" dirty="0" smtClean="0">
                <a:effectLst>
                  <a:outerShdw blurRad="38100" dist="38100" dir="2700000" algn="tl">
                    <a:srgbClr val="000000">
                      <a:alpha val="43137"/>
                    </a:srgbClr>
                  </a:outerShdw>
                </a:effectLst>
              </a:rPr>
              <a:t>interests!</a:t>
            </a:r>
            <a:endParaRPr lang="en-US" dirty="0">
              <a:effectLst>
                <a:outerShdw blurRad="38100" dist="38100" dir="2700000" algn="tl">
                  <a:srgbClr val="000000">
                    <a:alpha val="43137"/>
                  </a:srgbClr>
                </a:outerShdw>
              </a:effectLst>
            </a:endParaRPr>
          </a:p>
        </p:txBody>
      </p:sp>
      <p:pic>
        <p:nvPicPr>
          <p:cNvPr id="1030" name="Picture 6" descr="http://sundaeskates.com/blog/wp-content/uploads/2009/05/dixons-march5-331.jpg"/>
          <p:cNvPicPr>
            <a:picLocks noChangeAspect="1" noChangeArrowheads="1"/>
          </p:cNvPicPr>
          <p:nvPr/>
        </p:nvPicPr>
        <p:blipFill>
          <a:blip r:embed="rId7" cstate="print"/>
          <a:srcRect/>
          <a:stretch>
            <a:fillRect/>
          </a:stretch>
        </p:blipFill>
        <p:spPr bwMode="auto">
          <a:xfrm rot="856621">
            <a:off x="6947020" y="1459007"/>
            <a:ext cx="2146300" cy="16087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http://2.bp.blogspot.com/_GAoiD1VViZs/SgI7fDClk8I/AAAAAAAAAcM/-vWR59yEwlQ/s320/swimmingwithdolphins.png"/>
          <p:cNvPicPr>
            <a:picLocks noChangeAspect="1" noChangeArrowheads="1"/>
          </p:cNvPicPr>
          <p:nvPr/>
        </p:nvPicPr>
        <p:blipFill>
          <a:blip r:embed="rId8" cstate="print"/>
          <a:srcRect/>
          <a:stretch>
            <a:fillRect/>
          </a:stretch>
        </p:blipFill>
        <p:spPr bwMode="auto">
          <a:xfrm rot="251892">
            <a:off x="6324600" y="2133600"/>
            <a:ext cx="1836452" cy="1371600"/>
          </a:xfrm>
          <a:prstGeom prst="ellipse">
            <a:avLst/>
          </a:prstGeom>
          <a:ln>
            <a:noFill/>
          </a:ln>
          <a:effectLst>
            <a:softEdge rad="112500"/>
          </a:effectLst>
        </p:spPr>
      </p:pic>
      <p:sp>
        <p:nvSpPr>
          <p:cNvPr id="8" name="TextBox 7"/>
          <p:cNvSpPr txBox="1"/>
          <p:nvPr/>
        </p:nvSpPr>
        <p:spPr>
          <a:xfrm>
            <a:off x="152400" y="1371600"/>
            <a:ext cx="5105400" cy="2185214"/>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I</a:t>
            </a:r>
            <a:r>
              <a:rPr lang="en-US" sz="2800" dirty="0" smtClean="0">
                <a:effectLst>
                  <a:outerShdw blurRad="38100" dist="38100" dir="2700000" algn="tl">
                    <a:srgbClr val="000000">
                      <a:alpha val="43137"/>
                    </a:srgbClr>
                  </a:outerShdw>
                </a:effectLst>
                <a:latin typeface="Century Gothic" pitchFamily="34" charset="0"/>
              </a:rPr>
              <a:t> </a:t>
            </a:r>
            <a:r>
              <a:rPr lang="en-US" dirty="0" smtClean="0">
                <a:latin typeface="Century Gothic" pitchFamily="34" charset="0"/>
              </a:rPr>
              <a:t>enjoy long boarding, listening to music, taking pictures, and reading. I like how with long boarding, and listening to music you can easily de-stress and forget about the day. Photography can inspire you to examine an everyday thing and make it look interesting. </a:t>
            </a:r>
            <a:endParaRPr lang="en-US" sz="2800" dirty="0">
              <a:effectLst>
                <a:outerShdw blurRad="38100" dist="38100" dir="2700000" algn="tl">
                  <a:srgbClr val="000000">
                    <a:alpha val="43137"/>
                  </a:srgbClr>
                </a:outerShdw>
              </a:effectLst>
              <a:latin typeface="Century Gothic" pitchFamily="34" charset="0"/>
            </a:endParaRPr>
          </a:p>
        </p:txBody>
      </p:sp>
      <p:sp>
        <p:nvSpPr>
          <p:cNvPr id="11" name="Rectangle 10"/>
          <p:cNvSpPr/>
          <p:nvPr/>
        </p:nvSpPr>
        <p:spPr>
          <a:xfrm>
            <a:off x="3733800" y="3429000"/>
            <a:ext cx="5410200" cy="369332"/>
          </a:xfrm>
          <a:prstGeom prst="rect">
            <a:avLst/>
          </a:prstGeom>
        </p:spPr>
        <p:txBody>
          <a:bodyPr wrap="square">
            <a:spAutoFit/>
          </a:bodyPr>
          <a:lstStyle/>
          <a:p>
            <a:r>
              <a:rPr lang="en-US" b="1" dirty="0" smtClean="0"/>
              <a:t>How it’s connected to </a:t>
            </a:r>
            <a:r>
              <a:rPr lang="en-US" i="1" dirty="0" smtClean="0"/>
              <a:t>G l o b a l i z a t i o n</a:t>
            </a:r>
            <a:r>
              <a:rPr lang="en-US" dirty="0" smtClean="0"/>
              <a:t>:</a:t>
            </a:r>
            <a:endParaRPr lang="en-US" dirty="0"/>
          </a:p>
        </p:txBody>
      </p:sp>
      <p:sp>
        <p:nvSpPr>
          <p:cNvPr id="12" name="TextBox 11"/>
          <p:cNvSpPr txBox="1"/>
          <p:nvPr/>
        </p:nvSpPr>
        <p:spPr>
          <a:xfrm>
            <a:off x="3886200" y="3886200"/>
            <a:ext cx="5105400" cy="2585323"/>
          </a:xfrm>
          <a:prstGeom prst="rect">
            <a:avLst/>
          </a:prstGeom>
          <a:noFill/>
        </p:spPr>
        <p:txBody>
          <a:bodyPr wrap="square" rtlCol="0">
            <a:spAutoFit/>
          </a:bodyPr>
          <a:lstStyle/>
          <a:p>
            <a:pPr>
              <a:buFont typeface="Arial" pitchFamily="34" charset="0"/>
              <a:buChar char="•"/>
            </a:pPr>
            <a:r>
              <a:rPr lang="en-US" dirty="0" smtClean="0"/>
              <a:t> </a:t>
            </a:r>
            <a:r>
              <a:rPr lang="en-US" dirty="0" smtClean="0">
                <a:latin typeface="Century Gothic" pitchFamily="34" charset="0"/>
              </a:rPr>
              <a:t>Long boarding is inspired by surfboards which come from Hawaii, and the boards are usually made from bamboo; which comes from China. Photography originated from France, and music comes from all over the world (mine’s mostly from the USA.) </a:t>
            </a:r>
          </a:p>
          <a:p>
            <a:pPr>
              <a:buFont typeface="Arial" pitchFamily="34" charset="0"/>
              <a:buChar char="•"/>
            </a:pPr>
            <a:r>
              <a:rPr lang="en-US" dirty="0" smtClean="0">
                <a:latin typeface="Century Gothic" pitchFamily="34" charset="0"/>
              </a:rPr>
              <a:t> If the countries didn’t interact, most of these everyday things wouldn’t be available. </a:t>
            </a:r>
            <a:endParaRPr lang="en-US" dirty="0">
              <a:latin typeface="Century Gothic" pitchFamily="34" charset="0"/>
            </a:endParaRPr>
          </a:p>
        </p:txBody>
      </p:sp>
      <p:pic>
        <p:nvPicPr>
          <p:cNvPr id="4098" name="Picture 2" descr="C:\Users\c a n d a c e\Pictures\Happyfacez\Happyfacez 246.JPG"/>
          <p:cNvPicPr>
            <a:picLocks noChangeAspect="1" noChangeArrowheads="1"/>
          </p:cNvPicPr>
          <p:nvPr/>
        </p:nvPicPr>
        <p:blipFill>
          <a:blip r:embed="rId9" cstate="print"/>
          <a:srcRect l="6818" r="18185" b="6818"/>
          <a:stretch>
            <a:fillRect/>
          </a:stretch>
        </p:blipFill>
        <p:spPr bwMode="auto">
          <a:xfrm>
            <a:off x="1219200" y="4443845"/>
            <a:ext cx="2590800" cy="2414155"/>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2667000" cy="990600"/>
          </a:xfrm>
        </p:spPr>
        <p:txBody>
          <a:bodyPr>
            <a:normAutofit/>
          </a:bodyPr>
          <a:lstStyle/>
          <a:p>
            <a:r>
              <a:rPr lang="en-US" dirty="0" smtClean="0">
                <a:effectLst>
                  <a:outerShdw blurRad="38100" dist="38100" dir="2700000" algn="tl">
                    <a:srgbClr val="000000">
                      <a:alpha val="43137"/>
                    </a:srgbClr>
                  </a:outerShdw>
                </a:effectLst>
              </a:rPr>
              <a:t>language!</a:t>
            </a:r>
            <a:endParaRPr lang="en-US" dirty="0">
              <a:effectLst>
                <a:outerShdw blurRad="38100" dist="38100" dir="2700000" algn="tl">
                  <a:srgbClr val="000000">
                    <a:alpha val="43137"/>
                  </a:srgbClr>
                </a:outerShdw>
              </a:effectLst>
            </a:endParaRPr>
          </a:p>
        </p:txBody>
      </p:sp>
      <p:sp>
        <p:nvSpPr>
          <p:cNvPr id="4" name="Rectangle 3"/>
          <p:cNvSpPr/>
          <p:nvPr/>
        </p:nvSpPr>
        <p:spPr>
          <a:xfrm>
            <a:off x="4114800" y="3810000"/>
            <a:ext cx="5029200" cy="369332"/>
          </a:xfrm>
          <a:prstGeom prst="rect">
            <a:avLst/>
          </a:prstGeom>
        </p:spPr>
        <p:txBody>
          <a:bodyPr wrap="square">
            <a:spAutoFit/>
          </a:bodyPr>
          <a:lstStyle/>
          <a:p>
            <a:r>
              <a:rPr lang="en-US" b="1" dirty="0" smtClean="0"/>
              <a:t>How it’s connected to </a:t>
            </a:r>
            <a:r>
              <a:rPr lang="en-US" i="1" dirty="0" smtClean="0"/>
              <a:t>G l o b a l i z a t i o n</a:t>
            </a:r>
            <a:r>
              <a:rPr lang="en-US" dirty="0" smtClean="0"/>
              <a:t>:</a:t>
            </a:r>
            <a:endParaRPr lang="en-US" dirty="0"/>
          </a:p>
        </p:txBody>
      </p:sp>
      <p:sp>
        <p:nvSpPr>
          <p:cNvPr id="6" name="TextBox 5"/>
          <p:cNvSpPr txBox="1"/>
          <p:nvPr/>
        </p:nvSpPr>
        <p:spPr>
          <a:xfrm>
            <a:off x="304800" y="1371600"/>
            <a:ext cx="4953000" cy="220980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I </a:t>
            </a:r>
            <a:r>
              <a:rPr lang="en-US" dirty="0" smtClean="0"/>
              <a:t>am fluent in English; I speak it at home, in public and at school. My family usually speaks English too, but they also know Cree; and my Grandmother speaks it fluently. I also know bits and pieces of French from school; bits of Japanese and few words in Chinese from my friend. =) </a:t>
            </a:r>
            <a:endParaRPr lang="en-US" sz="2800" dirty="0">
              <a:effectLst>
                <a:outerShdw blurRad="38100" dist="38100" dir="2700000" algn="tl">
                  <a:srgbClr val="000000">
                    <a:alpha val="43137"/>
                  </a:srgbClr>
                </a:outerShdw>
              </a:effectLst>
            </a:endParaRPr>
          </a:p>
        </p:txBody>
      </p:sp>
      <p:sp>
        <p:nvSpPr>
          <p:cNvPr id="7" name="Rectangle 6"/>
          <p:cNvSpPr/>
          <p:nvPr/>
        </p:nvSpPr>
        <p:spPr>
          <a:xfrm>
            <a:off x="4572000" y="533400"/>
            <a:ext cx="240803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Hallo!</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p:cNvSpPr/>
          <p:nvPr/>
        </p:nvSpPr>
        <p:spPr>
          <a:xfrm>
            <a:off x="5791200" y="1143000"/>
            <a:ext cx="3022738" cy="523220"/>
          </a:xfrm>
          <a:prstGeom prst="rect">
            <a:avLst/>
          </a:prstGeom>
          <a:noFill/>
        </p:spPr>
        <p:txBody>
          <a:bodyPr wrap="square" lIns="91440" tIns="45720" rIns="91440" bIns="45720">
            <a:spAutoFit/>
          </a:bodyPr>
          <a:lstStyle/>
          <a:p>
            <a:pPr algn="ctr"/>
            <a:r>
              <a:rPr lang="en-US" sz="28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Konnichiwa</a:t>
            </a:r>
            <a:endParaRPr lang="en-US"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0" name="Rectangle 9"/>
          <p:cNvSpPr/>
          <p:nvPr/>
        </p:nvSpPr>
        <p:spPr>
          <a:xfrm>
            <a:off x="5029200" y="1371600"/>
            <a:ext cx="339868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Bonjour!</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1" name="Rectangle 10"/>
          <p:cNvSpPr/>
          <p:nvPr/>
        </p:nvSpPr>
        <p:spPr>
          <a:xfrm>
            <a:off x="5943600" y="2133600"/>
            <a:ext cx="2971800" cy="923330"/>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Hello</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5181600" y="2438400"/>
            <a:ext cx="1249060" cy="40011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Ni-</a:t>
            </a:r>
            <a:r>
              <a:rPr lang="en-US" sz="20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hao</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3" name="Rectangle 12"/>
          <p:cNvSpPr/>
          <p:nvPr/>
        </p:nvSpPr>
        <p:spPr>
          <a:xfrm>
            <a:off x="5105400" y="2819400"/>
            <a:ext cx="2244525"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Tanisi </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TextBox 13"/>
          <p:cNvSpPr txBox="1"/>
          <p:nvPr/>
        </p:nvSpPr>
        <p:spPr>
          <a:xfrm>
            <a:off x="4191000" y="4419600"/>
            <a:ext cx="4953000" cy="1477328"/>
          </a:xfrm>
          <a:prstGeom prst="rect">
            <a:avLst/>
          </a:prstGeom>
          <a:noFill/>
        </p:spPr>
        <p:txBody>
          <a:bodyPr wrap="square" rtlCol="0">
            <a:spAutoFit/>
          </a:bodyPr>
          <a:lstStyle/>
          <a:p>
            <a:pPr>
              <a:buFont typeface="Arial" pitchFamily="34" charset="0"/>
              <a:buChar char="•"/>
            </a:pPr>
            <a:r>
              <a:rPr lang="en-US" dirty="0" smtClean="0"/>
              <a:t> </a:t>
            </a:r>
            <a:r>
              <a:rPr lang="en-US" dirty="0" smtClean="0">
                <a:latin typeface="Century Gothic" pitchFamily="34" charset="0"/>
              </a:rPr>
              <a:t>All of these languages (except Cree) came to us from other countries. All of this was possible through travelling and letting our countries interact; in other words… Globalization.</a:t>
            </a:r>
            <a:endParaRPr lang="en-US" dirty="0"/>
          </a:p>
        </p:txBody>
      </p:sp>
      <p:pic>
        <p:nvPicPr>
          <p:cNvPr id="3073" name="Picture 1" descr="G:\DCIM\100OLYMP\PC250232.JPG"/>
          <p:cNvPicPr>
            <a:picLocks noChangeAspect="1" noChangeArrowheads="1"/>
          </p:cNvPicPr>
          <p:nvPr/>
        </p:nvPicPr>
        <p:blipFill>
          <a:blip r:embed="rId2" cstate="print"/>
          <a:srcRect l="23352" t="29654" r="22158" b="3130"/>
          <a:stretch>
            <a:fillRect/>
          </a:stretch>
        </p:blipFill>
        <p:spPr bwMode="auto">
          <a:xfrm>
            <a:off x="152400" y="3810000"/>
            <a:ext cx="3953435" cy="2743200"/>
          </a:xfrm>
          <a:prstGeom prst="rect">
            <a:avLst/>
          </a:prstGeom>
          <a:ln>
            <a:noFill/>
          </a:ln>
          <a:effectLst>
            <a:softEdge rad="112500"/>
          </a:effectLst>
        </p:spPr>
      </p:pic>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http://tattoo.about.com/library/graphics/monroe1102.jpg"/>
          <p:cNvPicPr>
            <a:picLocks noChangeAspect="1" noChangeArrowheads="1"/>
          </p:cNvPicPr>
          <p:nvPr/>
        </p:nvPicPr>
        <p:blipFill>
          <a:blip r:embed="rId2" cstate="print"/>
          <a:srcRect/>
          <a:stretch>
            <a:fillRect/>
          </a:stretch>
        </p:blipFill>
        <p:spPr bwMode="auto">
          <a:xfrm>
            <a:off x="6799655" y="2133600"/>
            <a:ext cx="2344345" cy="1447800"/>
          </a:xfrm>
          <a:prstGeom prst="ellipse">
            <a:avLst/>
          </a:prstGeom>
          <a:ln>
            <a:noFill/>
          </a:ln>
          <a:effectLst>
            <a:softEdge rad="112500"/>
          </a:effectLst>
        </p:spPr>
      </p:pic>
      <p:sp>
        <p:nvSpPr>
          <p:cNvPr id="2" name="Title 1"/>
          <p:cNvSpPr>
            <a:spLocks noGrp="1"/>
          </p:cNvSpPr>
          <p:nvPr>
            <p:ph type="title"/>
          </p:nvPr>
        </p:nvSpPr>
        <p:spPr>
          <a:xfrm>
            <a:off x="152400" y="685800"/>
            <a:ext cx="5715000" cy="1066800"/>
          </a:xfrm>
        </p:spPr>
        <p:txBody>
          <a:bodyPr>
            <a:normAutofit/>
          </a:bodyPr>
          <a:lstStyle/>
          <a:p>
            <a:r>
              <a:rPr lang="en-US" sz="3200" dirty="0" smtClean="0">
                <a:effectLst>
                  <a:outerShdw blurRad="38100" dist="38100" dir="2700000" algn="tl">
                    <a:srgbClr val="000000">
                      <a:alpha val="43137"/>
                    </a:srgbClr>
                  </a:outerShdw>
                </a:effectLst>
              </a:rPr>
              <a:t>clothing and body adornment!</a:t>
            </a:r>
            <a:endParaRPr lang="en-US" sz="3200" dirty="0">
              <a:effectLst>
                <a:outerShdw blurRad="38100" dist="38100" dir="2700000" algn="tl">
                  <a:srgbClr val="000000">
                    <a:alpha val="43137"/>
                  </a:srgbClr>
                </a:outerShdw>
              </a:effectLst>
            </a:endParaRPr>
          </a:p>
        </p:txBody>
      </p:sp>
      <p:sp>
        <p:nvSpPr>
          <p:cNvPr id="4" name="Rectangle 3"/>
          <p:cNvSpPr/>
          <p:nvPr/>
        </p:nvSpPr>
        <p:spPr>
          <a:xfrm>
            <a:off x="2971800" y="4191000"/>
            <a:ext cx="5105400" cy="369332"/>
          </a:xfrm>
          <a:prstGeom prst="rect">
            <a:avLst/>
          </a:prstGeom>
        </p:spPr>
        <p:txBody>
          <a:bodyPr wrap="square">
            <a:spAutoFit/>
          </a:bodyPr>
          <a:lstStyle/>
          <a:p>
            <a:r>
              <a:rPr lang="en-US" b="1" dirty="0" smtClean="0"/>
              <a:t>How it’s connected to </a:t>
            </a:r>
            <a:r>
              <a:rPr lang="en-US" i="1" dirty="0" smtClean="0"/>
              <a:t>G l o b a l i z a t i o n</a:t>
            </a:r>
            <a:r>
              <a:rPr lang="en-US" dirty="0" smtClean="0"/>
              <a:t>:</a:t>
            </a:r>
            <a:endParaRPr lang="en-US" dirty="0"/>
          </a:p>
        </p:txBody>
      </p:sp>
      <p:pic>
        <p:nvPicPr>
          <p:cNvPr id="17410" name="Picture 2" descr="http://www.tipidmode.com/wp-content/uploads/Organic%20Tunnel%20Plug.jpg"/>
          <p:cNvPicPr>
            <a:picLocks noChangeAspect="1" noChangeArrowheads="1"/>
          </p:cNvPicPr>
          <p:nvPr/>
        </p:nvPicPr>
        <p:blipFill>
          <a:blip r:embed="rId3" cstate="print"/>
          <a:srcRect b="8333"/>
          <a:stretch>
            <a:fillRect/>
          </a:stretch>
        </p:blipFill>
        <p:spPr bwMode="auto">
          <a:xfrm>
            <a:off x="5867399" y="609600"/>
            <a:ext cx="3117273" cy="1905000"/>
          </a:xfrm>
          <a:prstGeom prst="rect">
            <a:avLst/>
          </a:prstGeom>
          <a:ln>
            <a:noFill/>
          </a:ln>
          <a:effectLst>
            <a:softEdge rad="112500"/>
          </a:effectLst>
        </p:spPr>
      </p:pic>
      <p:pic>
        <p:nvPicPr>
          <p:cNvPr id="17412" name="Picture 4" descr="http://www.myhealthguardian.com/wp-content/uploads/2009/11/tattoo.jpg"/>
          <p:cNvPicPr>
            <a:picLocks noChangeAspect="1" noChangeArrowheads="1"/>
          </p:cNvPicPr>
          <p:nvPr/>
        </p:nvPicPr>
        <p:blipFill>
          <a:blip r:embed="rId4" cstate="print"/>
          <a:srcRect/>
          <a:stretch>
            <a:fillRect/>
          </a:stretch>
        </p:blipFill>
        <p:spPr bwMode="auto">
          <a:xfrm rot="21276383">
            <a:off x="5718002" y="1663561"/>
            <a:ext cx="1430694" cy="1752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381000" y="1752600"/>
            <a:ext cx="5029200" cy="2185214"/>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I </a:t>
            </a:r>
            <a:r>
              <a:rPr lang="en-US" dirty="0" smtClean="0">
                <a:latin typeface="Century Gothic" pitchFamily="34" charset="0"/>
              </a:rPr>
              <a:t>have about 3 piercings, and have been pierced over 8 times. I have a small cancer ribbon tattooed on my neck behind my ear; shaded in grey. I’ve also stretched my earlobes to 00g; it was a long process but it looks sweet. All of these piercings took time, money, and patience but it was worth it.</a:t>
            </a:r>
            <a:endParaRPr lang="en-US" sz="2800" dirty="0">
              <a:effectLst>
                <a:outerShdw blurRad="38100" dist="38100" dir="2700000" algn="tl">
                  <a:srgbClr val="000000">
                    <a:alpha val="43137"/>
                  </a:srgbClr>
                </a:outerShdw>
              </a:effectLst>
              <a:latin typeface="Century Gothic" pitchFamily="34" charset="0"/>
            </a:endParaRPr>
          </a:p>
        </p:txBody>
      </p:sp>
      <p:pic>
        <p:nvPicPr>
          <p:cNvPr id="17416" name="Picture 8" descr="http://fashiontribes.typepad.com/main/images/ny_adorned_ear_stretcher_gauge.jpg"/>
          <p:cNvPicPr>
            <a:picLocks noChangeAspect="1" noChangeArrowheads="1"/>
          </p:cNvPicPr>
          <p:nvPr/>
        </p:nvPicPr>
        <p:blipFill>
          <a:blip r:embed="rId5" cstate="print"/>
          <a:srcRect/>
          <a:stretch>
            <a:fillRect/>
          </a:stretch>
        </p:blipFill>
        <p:spPr bwMode="auto">
          <a:xfrm rot="20775017">
            <a:off x="160593" y="3965425"/>
            <a:ext cx="2143125" cy="16097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418" name="Picture 10" descr="http://www.bodyjewelleryworld.co.uk/IMAGES/ESsteeltapergroup.jpg"/>
          <p:cNvPicPr>
            <a:picLocks noChangeAspect="1" noChangeArrowheads="1"/>
          </p:cNvPicPr>
          <p:nvPr/>
        </p:nvPicPr>
        <p:blipFill>
          <a:blip r:embed="rId6" cstate="print"/>
          <a:srcRect/>
          <a:stretch>
            <a:fillRect/>
          </a:stretch>
        </p:blipFill>
        <p:spPr bwMode="auto">
          <a:xfrm rot="5400000">
            <a:off x="609600" y="4724400"/>
            <a:ext cx="1828800" cy="2438400"/>
          </a:xfrm>
          <a:prstGeom prst="rect">
            <a:avLst/>
          </a:prstGeom>
          <a:ln>
            <a:noFill/>
          </a:ln>
          <a:effectLst>
            <a:softEdge rad="112500"/>
          </a:effectLst>
        </p:spPr>
      </p:pic>
      <p:sp>
        <p:nvSpPr>
          <p:cNvPr id="10" name="TextBox 9"/>
          <p:cNvSpPr txBox="1"/>
          <p:nvPr/>
        </p:nvSpPr>
        <p:spPr>
          <a:xfrm>
            <a:off x="3352800" y="4724400"/>
            <a:ext cx="5257800" cy="1477328"/>
          </a:xfrm>
          <a:prstGeom prst="rect">
            <a:avLst/>
          </a:prstGeom>
          <a:noFill/>
        </p:spPr>
        <p:txBody>
          <a:bodyPr wrap="square" rtlCol="0">
            <a:spAutoFit/>
          </a:bodyPr>
          <a:lstStyle/>
          <a:p>
            <a:r>
              <a:rPr lang="en-CA" dirty="0" smtClean="0"/>
              <a:t>Piercings developed in other countries. The first known culture that pierced the skin was the East Indians from India. The first known culture to tattoo (and had evidence on living bodies) was Japan. Egypt was the first to stretch their ears.</a:t>
            </a:r>
            <a:endParaRPr lang="en-CA" dirty="0"/>
          </a:p>
        </p:txBody>
      </p:sp>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1981200" cy="990600"/>
          </a:xfrm>
        </p:spPr>
        <p:txBody>
          <a:bodyPr/>
          <a:lstStyle/>
          <a:p>
            <a:r>
              <a:rPr lang="en-CA" dirty="0" smtClean="0">
                <a:effectLst>
                  <a:outerShdw blurRad="38100" dist="38100" dir="2700000" algn="tl">
                    <a:srgbClr val="000000">
                      <a:alpha val="43137"/>
                    </a:srgbClr>
                  </a:outerShdw>
                </a:effectLst>
              </a:rPr>
              <a:t>family!</a:t>
            </a:r>
            <a:endParaRPr lang="en-CA" dirty="0">
              <a:effectLst>
                <a:outerShdw blurRad="38100" dist="38100" dir="2700000" algn="tl">
                  <a:srgbClr val="000000">
                    <a:alpha val="43137"/>
                  </a:srgbClr>
                </a:outerShdw>
              </a:effectLst>
            </a:endParaRPr>
          </a:p>
        </p:txBody>
      </p:sp>
      <p:sp>
        <p:nvSpPr>
          <p:cNvPr id="5" name="TextBox 4"/>
          <p:cNvSpPr txBox="1"/>
          <p:nvPr/>
        </p:nvSpPr>
        <p:spPr>
          <a:xfrm>
            <a:off x="0" y="304800"/>
            <a:ext cx="3429000" cy="369332"/>
          </a:xfrm>
          <a:prstGeom prst="rect">
            <a:avLst/>
          </a:prstGeom>
          <a:noFill/>
        </p:spPr>
        <p:txBody>
          <a:bodyPr wrap="square" rtlCol="0">
            <a:spAutoFit/>
          </a:bodyPr>
          <a:lstStyle/>
          <a:p>
            <a:r>
              <a:rPr lang="en-US" i="1" dirty="0" smtClean="0">
                <a:effectLst>
                  <a:outerShdw blurRad="38100" dist="38100" dir="2700000" algn="tl">
                    <a:srgbClr val="000000">
                      <a:alpha val="43137"/>
                    </a:srgbClr>
                  </a:outerShdw>
                </a:effectLst>
              </a:rPr>
              <a:t>Five Collectives I Belong To:</a:t>
            </a:r>
            <a:endParaRPr lang="en-US" i="1" dirty="0">
              <a:effectLst>
                <a:outerShdw blurRad="38100" dist="38100" dir="2700000" algn="tl">
                  <a:srgbClr val="000000">
                    <a:alpha val="43137"/>
                  </a:srgbClr>
                </a:outerShdw>
              </a:effectLst>
            </a:endParaRPr>
          </a:p>
        </p:txBody>
      </p:sp>
      <p:pic>
        <p:nvPicPr>
          <p:cNvPr id="19458" name="Picture 2" descr="G:\DCIM\100OLYMP\PC250236.JPG"/>
          <p:cNvPicPr>
            <a:picLocks noChangeAspect="1" noChangeArrowheads="1"/>
          </p:cNvPicPr>
          <p:nvPr/>
        </p:nvPicPr>
        <p:blipFill>
          <a:blip r:embed="rId2" cstate="print"/>
          <a:srcRect/>
          <a:stretch>
            <a:fillRect/>
          </a:stretch>
        </p:blipFill>
        <p:spPr bwMode="auto">
          <a:xfrm rot="20974168">
            <a:off x="372001" y="3849793"/>
            <a:ext cx="3603421" cy="200690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9459" name="Picture 3" descr="G:\DCIM\100OLYMP\PC250239.JPG"/>
          <p:cNvPicPr>
            <a:picLocks noChangeAspect="1" noChangeArrowheads="1"/>
          </p:cNvPicPr>
          <p:nvPr/>
        </p:nvPicPr>
        <p:blipFill>
          <a:blip r:embed="rId3" cstate="print"/>
          <a:srcRect l="15596" t="9786" r="21101" b="5403"/>
          <a:stretch>
            <a:fillRect/>
          </a:stretch>
        </p:blipFill>
        <p:spPr bwMode="auto">
          <a:xfrm>
            <a:off x="3124200" y="4495800"/>
            <a:ext cx="2438400" cy="2209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7"/>
          <p:cNvSpPr/>
          <p:nvPr/>
        </p:nvSpPr>
        <p:spPr>
          <a:xfrm>
            <a:off x="4724400" y="3429000"/>
            <a:ext cx="2895600" cy="369332"/>
          </a:xfrm>
          <a:prstGeom prst="rect">
            <a:avLst/>
          </a:prstGeom>
        </p:spPr>
        <p:txBody>
          <a:bodyPr wrap="square">
            <a:spAutoFit/>
          </a:bodyPr>
          <a:lstStyle/>
          <a:p>
            <a:r>
              <a:rPr lang="en-US" b="1" dirty="0" smtClean="0"/>
              <a:t>Our </a:t>
            </a:r>
            <a:r>
              <a:rPr lang="en-US" dirty="0" smtClean="0"/>
              <a:t>T R A D I T I O N S :</a:t>
            </a:r>
            <a:endParaRPr lang="en-US" dirty="0"/>
          </a:p>
        </p:txBody>
      </p:sp>
      <p:sp>
        <p:nvSpPr>
          <p:cNvPr id="11" name="TextBox 10"/>
          <p:cNvSpPr txBox="1"/>
          <p:nvPr/>
        </p:nvSpPr>
        <p:spPr>
          <a:xfrm>
            <a:off x="381000" y="1447800"/>
            <a:ext cx="5334000" cy="1905000"/>
          </a:xfrm>
          <a:prstGeom prst="rect">
            <a:avLst/>
          </a:prstGeom>
          <a:noFill/>
        </p:spPr>
        <p:txBody>
          <a:bodyPr wrap="square" rtlCol="0">
            <a:spAutoFit/>
          </a:bodyPr>
          <a:lstStyle/>
          <a:p>
            <a:r>
              <a:rPr lang="en-CA" sz="2800" dirty="0" smtClean="0">
                <a:effectLst>
                  <a:outerShdw blurRad="38100" dist="38100" dir="2700000" algn="tl">
                    <a:srgbClr val="000000">
                      <a:alpha val="43137"/>
                    </a:srgbClr>
                  </a:outerShdw>
                </a:effectLst>
              </a:rPr>
              <a:t>The purpose: </a:t>
            </a:r>
            <a:r>
              <a:rPr lang="en-CA" dirty="0" smtClean="0"/>
              <a:t>A family is there to provide moral and literal support; they provide help and they take care of you by making you food and giving you a place to stay the night! You also can share your thoughts and ideas with them and they try to support and help you the best they can.</a:t>
            </a:r>
            <a:endParaRPr lang="en-CA" sz="2800" dirty="0">
              <a:effectLst>
                <a:outerShdw blurRad="38100" dist="38100" dir="2700000" algn="tl">
                  <a:srgbClr val="000000">
                    <a:alpha val="43137"/>
                  </a:srgbClr>
                </a:outerShdw>
              </a:effectLst>
            </a:endParaRPr>
          </a:p>
        </p:txBody>
      </p:sp>
      <p:sp>
        <p:nvSpPr>
          <p:cNvPr id="12" name="TextBox 11"/>
          <p:cNvSpPr txBox="1"/>
          <p:nvPr/>
        </p:nvSpPr>
        <p:spPr>
          <a:xfrm>
            <a:off x="5638800" y="3886200"/>
            <a:ext cx="3352800" cy="2031325"/>
          </a:xfrm>
          <a:prstGeom prst="rect">
            <a:avLst/>
          </a:prstGeom>
          <a:noFill/>
        </p:spPr>
        <p:txBody>
          <a:bodyPr wrap="square" rtlCol="0">
            <a:spAutoFit/>
          </a:bodyPr>
          <a:lstStyle/>
          <a:p>
            <a:r>
              <a:rPr lang="en-CA" dirty="0" smtClean="0"/>
              <a:t>My family’s traditions is to get together at all the biggest holidays (New Years, Christmas, Easter, and Thanksgiving) and have a turkey dinner at my Grandmother’s house. =)</a:t>
            </a:r>
            <a:endParaRPr lang="en-CA" dirty="0"/>
          </a:p>
        </p:txBody>
      </p:sp>
      <p:pic>
        <p:nvPicPr>
          <p:cNvPr id="19460" name="Picture 4" descr="G:\DCIM\100OLYMP\P6190028.JPG"/>
          <p:cNvPicPr>
            <a:picLocks noChangeAspect="1" noChangeArrowheads="1"/>
          </p:cNvPicPr>
          <p:nvPr/>
        </p:nvPicPr>
        <p:blipFill>
          <a:blip r:embed="rId4" cstate="print"/>
          <a:srcRect/>
          <a:stretch>
            <a:fillRect/>
          </a:stretch>
        </p:blipFill>
        <p:spPr bwMode="auto">
          <a:xfrm>
            <a:off x="5638800" y="838200"/>
            <a:ext cx="3250658" cy="2438400"/>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Users\c a n d a c e\Pictures\sgasg.jpg"/>
          <p:cNvPicPr>
            <a:picLocks noChangeAspect="1" noChangeArrowheads="1"/>
          </p:cNvPicPr>
          <p:nvPr/>
        </p:nvPicPr>
        <p:blipFill>
          <a:blip r:embed="rId2" cstate="print"/>
          <a:srcRect l="15463" t="48920" r="21204" b="6636"/>
          <a:stretch>
            <a:fillRect/>
          </a:stretch>
        </p:blipFill>
        <p:spPr bwMode="auto">
          <a:xfrm>
            <a:off x="1828800" y="0"/>
            <a:ext cx="3124200" cy="16443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3" name="Picture 5" descr="C:\Users\c a n d a c e\Pictures\asfas.bmp"/>
          <p:cNvPicPr>
            <a:picLocks noChangeAspect="1" noChangeArrowheads="1"/>
          </p:cNvPicPr>
          <p:nvPr/>
        </p:nvPicPr>
        <p:blipFill>
          <a:blip r:embed="rId3" cstate="print"/>
          <a:srcRect/>
          <a:stretch>
            <a:fillRect/>
          </a:stretch>
        </p:blipFill>
        <p:spPr bwMode="auto">
          <a:xfrm>
            <a:off x="4343400" y="0"/>
            <a:ext cx="3118350" cy="2087562"/>
          </a:xfrm>
          <a:prstGeom prst="rect">
            <a:avLst/>
          </a:prstGeom>
          <a:noFill/>
        </p:spPr>
      </p:pic>
      <p:pic>
        <p:nvPicPr>
          <p:cNvPr id="2050" name="Picture 2" descr="C:\Users\c a n d a c e\Pictures\32513_1120139381826_1777318192_234654_787105_n.jpg"/>
          <p:cNvPicPr>
            <a:picLocks noChangeAspect="1" noChangeArrowheads="1"/>
          </p:cNvPicPr>
          <p:nvPr/>
        </p:nvPicPr>
        <p:blipFill>
          <a:blip r:embed="rId4" cstate="print"/>
          <a:srcRect/>
          <a:stretch>
            <a:fillRect/>
          </a:stretch>
        </p:blipFill>
        <p:spPr bwMode="auto">
          <a:xfrm>
            <a:off x="6400800" y="0"/>
            <a:ext cx="2743200" cy="3657600"/>
          </a:xfrm>
          <a:prstGeom prst="ellipse">
            <a:avLst/>
          </a:prstGeom>
          <a:ln>
            <a:noFill/>
          </a:ln>
          <a:effectLst>
            <a:softEdge rad="112500"/>
          </a:effectLst>
        </p:spPr>
      </p:pic>
      <p:pic>
        <p:nvPicPr>
          <p:cNvPr id="2051" name="Picture 3" descr="C:\Users\c a n d a c e\Pictures\21412.jpg"/>
          <p:cNvPicPr>
            <a:picLocks noChangeAspect="1" noChangeArrowheads="1"/>
          </p:cNvPicPr>
          <p:nvPr/>
        </p:nvPicPr>
        <p:blipFill>
          <a:blip r:embed="rId5" cstate="print"/>
          <a:srcRect l="5556" t="11111" r="36111"/>
          <a:stretch>
            <a:fillRect/>
          </a:stretch>
        </p:blipFill>
        <p:spPr bwMode="auto">
          <a:xfrm rot="21206471">
            <a:off x="5814209" y="1533205"/>
            <a:ext cx="1600200" cy="1828800"/>
          </a:xfrm>
          <a:prstGeom prst="rect">
            <a:avLst/>
          </a:prstGeom>
          <a:ln>
            <a:noFill/>
          </a:ln>
          <a:effectLst>
            <a:softEdge rad="112500"/>
          </a:effectLst>
        </p:spPr>
      </p:pic>
      <p:pic>
        <p:nvPicPr>
          <p:cNvPr id="2055" name="Picture 7" descr="C:\Users\c a n d a c e\Pictures\sgasga.jpg"/>
          <p:cNvPicPr>
            <a:picLocks noChangeAspect="1" noChangeArrowheads="1"/>
          </p:cNvPicPr>
          <p:nvPr/>
        </p:nvPicPr>
        <p:blipFill>
          <a:blip r:embed="rId6" cstate="print"/>
          <a:srcRect l="11029"/>
          <a:stretch>
            <a:fillRect/>
          </a:stretch>
        </p:blipFill>
        <p:spPr bwMode="auto">
          <a:xfrm>
            <a:off x="3581400" y="1676400"/>
            <a:ext cx="2469029" cy="2209800"/>
          </a:xfrm>
          <a:prstGeom prst="rect">
            <a:avLst/>
          </a:prstGeom>
          <a:ln>
            <a:noFill/>
          </a:ln>
          <a:effectLst>
            <a:softEdge rad="112500"/>
          </a:effectLst>
        </p:spPr>
      </p:pic>
      <p:pic>
        <p:nvPicPr>
          <p:cNvPr id="2054" name="Picture 6" descr="C:\Users\c a n d a c e\Pictures\untitled24214.bmp"/>
          <p:cNvPicPr>
            <a:picLocks noChangeAspect="1" noChangeArrowheads="1"/>
          </p:cNvPicPr>
          <p:nvPr/>
        </p:nvPicPr>
        <p:blipFill>
          <a:blip r:embed="rId7" cstate="print"/>
          <a:srcRect/>
          <a:stretch>
            <a:fillRect/>
          </a:stretch>
        </p:blipFill>
        <p:spPr bwMode="auto">
          <a:xfrm>
            <a:off x="5651500" y="3124200"/>
            <a:ext cx="3492500" cy="2270125"/>
          </a:xfrm>
          <a:prstGeom prst="rect">
            <a:avLst/>
          </a:prstGeom>
          <a:ln>
            <a:noFill/>
          </a:ln>
          <a:effectLst>
            <a:softEdge rad="112500"/>
          </a:effectLst>
        </p:spPr>
      </p:pic>
      <p:sp>
        <p:nvSpPr>
          <p:cNvPr id="2" name="Title 1"/>
          <p:cNvSpPr>
            <a:spLocks noGrp="1"/>
          </p:cNvSpPr>
          <p:nvPr>
            <p:ph type="title"/>
          </p:nvPr>
        </p:nvSpPr>
        <p:spPr>
          <a:xfrm>
            <a:off x="304800" y="381000"/>
            <a:ext cx="990600" cy="4343400"/>
          </a:xfrm>
        </p:spPr>
        <p:txBody>
          <a:bodyPr>
            <a:normAutofit fontScale="90000"/>
          </a:bodyPr>
          <a:lstStyle/>
          <a:p>
            <a:r>
              <a:rPr lang="en-CA" dirty="0" smtClean="0">
                <a:effectLst>
                  <a:outerShdw blurRad="38100" dist="38100" dir="2700000" algn="tl">
                    <a:srgbClr val="000000">
                      <a:alpha val="43137"/>
                    </a:srgbClr>
                  </a:outerShdw>
                </a:effectLst>
              </a:rPr>
              <a:t>f</a:t>
            </a:r>
            <a:br>
              <a:rPr lang="en-CA" dirty="0" smtClean="0">
                <a:effectLst>
                  <a:outerShdw blurRad="38100" dist="38100" dir="2700000" algn="tl">
                    <a:srgbClr val="000000">
                      <a:alpha val="43137"/>
                    </a:srgbClr>
                  </a:outerShdw>
                </a:effectLst>
              </a:rPr>
            </a:br>
            <a:r>
              <a:rPr lang="en-CA" dirty="0" smtClean="0">
                <a:effectLst>
                  <a:outerShdw blurRad="38100" dist="38100" dir="2700000" algn="tl">
                    <a:srgbClr val="000000">
                      <a:alpha val="43137"/>
                    </a:srgbClr>
                  </a:outerShdw>
                </a:effectLst>
              </a:rPr>
              <a:t>r</a:t>
            </a:r>
            <a:br>
              <a:rPr lang="en-CA" dirty="0" smtClean="0">
                <a:effectLst>
                  <a:outerShdw blurRad="38100" dist="38100" dir="2700000" algn="tl">
                    <a:srgbClr val="000000">
                      <a:alpha val="43137"/>
                    </a:srgbClr>
                  </a:outerShdw>
                </a:effectLst>
              </a:rPr>
            </a:br>
            <a:r>
              <a:rPr lang="en-CA" dirty="0" err="1" smtClean="0">
                <a:effectLst>
                  <a:outerShdw blurRad="38100" dist="38100" dir="2700000" algn="tl">
                    <a:srgbClr val="000000">
                      <a:alpha val="43137"/>
                    </a:srgbClr>
                  </a:outerShdw>
                </a:effectLst>
              </a:rPr>
              <a:t>i</a:t>
            </a:r>
            <a:r>
              <a:rPr lang="en-CA" dirty="0" smtClean="0">
                <a:effectLst>
                  <a:outerShdw blurRad="38100" dist="38100" dir="2700000" algn="tl">
                    <a:srgbClr val="000000">
                      <a:alpha val="43137"/>
                    </a:srgbClr>
                  </a:outerShdw>
                </a:effectLst>
              </a:rPr>
              <a:t/>
            </a:r>
            <a:br>
              <a:rPr lang="en-CA" dirty="0" smtClean="0">
                <a:effectLst>
                  <a:outerShdw blurRad="38100" dist="38100" dir="2700000" algn="tl">
                    <a:srgbClr val="000000">
                      <a:alpha val="43137"/>
                    </a:srgbClr>
                  </a:outerShdw>
                </a:effectLst>
              </a:rPr>
            </a:br>
            <a:r>
              <a:rPr lang="en-CA" dirty="0" smtClean="0">
                <a:effectLst>
                  <a:outerShdw blurRad="38100" dist="38100" dir="2700000" algn="tl">
                    <a:srgbClr val="000000">
                      <a:alpha val="43137"/>
                    </a:srgbClr>
                  </a:outerShdw>
                </a:effectLst>
              </a:rPr>
              <a:t>e</a:t>
            </a:r>
            <a:br>
              <a:rPr lang="en-CA" dirty="0" smtClean="0">
                <a:effectLst>
                  <a:outerShdw blurRad="38100" dist="38100" dir="2700000" algn="tl">
                    <a:srgbClr val="000000">
                      <a:alpha val="43137"/>
                    </a:srgbClr>
                  </a:outerShdw>
                </a:effectLst>
              </a:rPr>
            </a:br>
            <a:r>
              <a:rPr lang="en-CA" dirty="0" smtClean="0">
                <a:effectLst>
                  <a:outerShdw blurRad="38100" dist="38100" dir="2700000" algn="tl">
                    <a:srgbClr val="000000">
                      <a:alpha val="43137"/>
                    </a:srgbClr>
                  </a:outerShdw>
                </a:effectLst>
              </a:rPr>
              <a:t>n</a:t>
            </a:r>
            <a:br>
              <a:rPr lang="en-CA" dirty="0" smtClean="0">
                <a:effectLst>
                  <a:outerShdw blurRad="38100" dist="38100" dir="2700000" algn="tl">
                    <a:srgbClr val="000000">
                      <a:alpha val="43137"/>
                    </a:srgbClr>
                  </a:outerShdw>
                </a:effectLst>
              </a:rPr>
            </a:br>
            <a:r>
              <a:rPr lang="en-CA" dirty="0" smtClean="0">
                <a:effectLst>
                  <a:outerShdw blurRad="38100" dist="38100" dir="2700000" algn="tl">
                    <a:srgbClr val="000000">
                      <a:alpha val="43137"/>
                    </a:srgbClr>
                  </a:outerShdw>
                </a:effectLst>
              </a:rPr>
              <a:t>d</a:t>
            </a:r>
            <a:br>
              <a:rPr lang="en-CA" dirty="0" smtClean="0">
                <a:effectLst>
                  <a:outerShdw blurRad="38100" dist="38100" dir="2700000" algn="tl">
                    <a:srgbClr val="000000">
                      <a:alpha val="43137"/>
                    </a:srgbClr>
                  </a:outerShdw>
                </a:effectLst>
              </a:rPr>
            </a:br>
            <a:r>
              <a:rPr lang="en-CA" dirty="0" smtClean="0">
                <a:effectLst>
                  <a:outerShdw blurRad="38100" dist="38100" dir="2700000" algn="tl">
                    <a:srgbClr val="000000">
                      <a:alpha val="43137"/>
                    </a:srgbClr>
                  </a:outerShdw>
                </a:effectLst>
              </a:rPr>
              <a:t>s</a:t>
            </a:r>
            <a:br>
              <a:rPr lang="en-CA" dirty="0" smtClean="0">
                <a:effectLst>
                  <a:outerShdw blurRad="38100" dist="38100" dir="2700000" algn="tl">
                    <a:srgbClr val="000000">
                      <a:alpha val="43137"/>
                    </a:srgbClr>
                  </a:outerShdw>
                </a:effectLst>
              </a:rPr>
            </a:br>
            <a:r>
              <a:rPr lang="en-CA" dirty="0" smtClean="0">
                <a:effectLst>
                  <a:outerShdw blurRad="38100" dist="38100" dir="2700000" algn="tl">
                    <a:srgbClr val="000000">
                      <a:alpha val="43137"/>
                    </a:srgbClr>
                  </a:outerShdw>
                </a:effectLst>
              </a:rPr>
              <a:t>!</a:t>
            </a:r>
            <a:endParaRPr lang="en-CA" dirty="0">
              <a:effectLst>
                <a:outerShdw blurRad="38100" dist="38100" dir="2700000" algn="tl">
                  <a:srgbClr val="000000">
                    <a:alpha val="43137"/>
                  </a:srgbClr>
                </a:outerShdw>
              </a:effectLst>
            </a:endParaRPr>
          </a:p>
        </p:txBody>
      </p:sp>
      <p:sp>
        <p:nvSpPr>
          <p:cNvPr id="11" name="TextBox 10"/>
          <p:cNvSpPr txBox="1"/>
          <p:nvPr/>
        </p:nvSpPr>
        <p:spPr>
          <a:xfrm>
            <a:off x="685800" y="1828800"/>
            <a:ext cx="2895600" cy="3293209"/>
          </a:xfrm>
          <a:prstGeom prst="rect">
            <a:avLst/>
          </a:prstGeom>
          <a:noFill/>
        </p:spPr>
        <p:txBody>
          <a:bodyPr wrap="square" rtlCol="0">
            <a:spAutoFit/>
          </a:bodyPr>
          <a:lstStyle/>
          <a:p>
            <a:r>
              <a:rPr lang="en-CA" sz="2800" dirty="0" smtClean="0">
                <a:effectLst>
                  <a:outerShdw blurRad="38100" dist="38100" dir="2700000" algn="tl">
                    <a:srgbClr val="000000">
                      <a:alpha val="43137"/>
                    </a:srgbClr>
                  </a:outerShdw>
                </a:effectLst>
              </a:rPr>
              <a:t>The purpose: </a:t>
            </a:r>
            <a:r>
              <a:rPr lang="en-CA" dirty="0" smtClean="0"/>
              <a:t>To have a social life, people to talk to; and people to enjoy moments with. You really learn to connect with people and open up with them, and you share things with... ( and not just food :3.) You feel like you belong because you all share the same interests.</a:t>
            </a:r>
            <a:endParaRPr lang="en-CA" sz="2800" dirty="0">
              <a:effectLst>
                <a:outerShdw blurRad="38100" dist="38100" dir="2700000" algn="tl">
                  <a:srgbClr val="000000">
                    <a:alpha val="43137"/>
                  </a:srgbClr>
                </a:outerShdw>
              </a:effectLst>
            </a:endParaRPr>
          </a:p>
        </p:txBody>
      </p:sp>
      <p:sp>
        <p:nvSpPr>
          <p:cNvPr id="12" name="Rectangle 11"/>
          <p:cNvSpPr/>
          <p:nvPr/>
        </p:nvSpPr>
        <p:spPr>
          <a:xfrm>
            <a:off x="2590800" y="5105400"/>
            <a:ext cx="2895600" cy="369332"/>
          </a:xfrm>
          <a:prstGeom prst="rect">
            <a:avLst/>
          </a:prstGeom>
        </p:spPr>
        <p:txBody>
          <a:bodyPr wrap="square">
            <a:spAutoFit/>
          </a:bodyPr>
          <a:lstStyle/>
          <a:p>
            <a:r>
              <a:rPr lang="en-US" b="1" dirty="0" smtClean="0"/>
              <a:t>Our </a:t>
            </a:r>
            <a:r>
              <a:rPr lang="en-US" dirty="0" smtClean="0"/>
              <a:t>T R A D I T I O N S :</a:t>
            </a:r>
            <a:endParaRPr lang="en-US" dirty="0"/>
          </a:p>
        </p:txBody>
      </p:sp>
      <p:sp>
        <p:nvSpPr>
          <p:cNvPr id="13" name="TextBox 12"/>
          <p:cNvSpPr txBox="1"/>
          <p:nvPr/>
        </p:nvSpPr>
        <p:spPr>
          <a:xfrm>
            <a:off x="533400" y="5562600"/>
            <a:ext cx="8382000" cy="923330"/>
          </a:xfrm>
          <a:prstGeom prst="rect">
            <a:avLst/>
          </a:prstGeom>
          <a:noFill/>
        </p:spPr>
        <p:txBody>
          <a:bodyPr wrap="square" rtlCol="0">
            <a:spAutoFit/>
          </a:bodyPr>
          <a:lstStyle/>
          <a:p>
            <a:r>
              <a:rPr lang="en-CA" dirty="0" smtClean="0"/>
              <a:t>Traditions I have with my friends is to get together and have a big sleepover at someone’s house. (Tends to happen on a birthday.) And me and my two super close friends usually get together and go to a sweet show at the gaiety. =)</a:t>
            </a:r>
            <a:endParaRPr lang="en-CA" dirty="0"/>
          </a:p>
        </p:txBody>
      </p:sp>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2057400" cy="1066800"/>
          </a:xfrm>
        </p:spPr>
        <p:txBody>
          <a:bodyPr/>
          <a:lstStyle/>
          <a:p>
            <a:r>
              <a:rPr lang="en-CA" dirty="0" smtClean="0">
                <a:effectLst>
                  <a:outerShdw blurRad="38100" dist="38100" dir="2700000" algn="tl">
                    <a:srgbClr val="000000">
                      <a:alpha val="43137"/>
                    </a:srgbClr>
                  </a:outerShdw>
                </a:effectLst>
              </a:rPr>
              <a:t>classes!</a:t>
            </a:r>
            <a:endParaRPr lang="en-CA" dirty="0">
              <a:effectLst>
                <a:outerShdw blurRad="38100" dist="38100" dir="2700000" algn="tl">
                  <a:srgbClr val="000000">
                    <a:alpha val="43137"/>
                  </a:srgbClr>
                </a:outerShdw>
              </a:effectLst>
            </a:endParaRPr>
          </a:p>
        </p:txBody>
      </p:sp>
      <p:sp>
        <p:nvSpPr>
          <p:cNvPr id="4" name="TextBox 3"/>
          <p:cNvSpPr txBox="1"/>
          <p:nvPr/>
        </p:nvSpPr>
        <p:spPr>
          <a:xfrm>
            <a:off x="228600" y="1371600"/>
            <a:ext cx="3733800" cy="2185214"/>
          </a:xfrm>
          <a:prstGeom prst="rect">
            <a:avLst/>
          </a:prstGeom>
          <a:noFill/>
        </p:spPr>
        <p:txBody>
          <a:bodyPr wrap="square" rtlCol="0">
            <a:spAutoFit/>
          </a:bodyPr>
          <a:lstStyle/>
          <a:p>
            <a:r>
              <a:rPr lang="en-CA" sz="2800" dirty="0" smtClean="0">
                <a:effectLst>
                  <a:outerShdw blurRad="38100" dist="38100" dir="2700000" algn="tl">
                    <a:srgbClr val="000000">
                      <a:alpha val="43137"/>
                    </a:srgbClr>
                  </a:outerShdw>
                </a:effectLst>
              </a:rPr>
              <a:t>The purpose: </a:t>
            </a:r>
            <a:r>
              <a:rPr lang="en-CA" dirty="0" smtClean="0"/>
              <a:t>The reason with having a class is so that you have people to interact with and get different views on how to learn things. You also participate in class discussions  together and they give you different opinions on topics.</a:t>
            </a:r>
            <a:endParaRPr lang="en-CA" sz="2800" dirty="0">
              <a:effectLst>
                <a:outerShdw blurRad="38100" dist="38100" dir="2700000" algn="tl">
                  <a:srgbClr val="000000">
                    <a:alpha val="43137"/>
                  </a:srgbClr>
                </a:outerShdw>
              </a:effectLst>
            </a:endParaRPr>
          </a:p>
        </p:txBody>
      </p:sp>
      <p:sp>
        <p:nvSpPr>
          <p:cNvPr id="5" name="Rectangle 4"/>
          <p:cNvSpPr/>
          <p:nvPr/>
        </p:nvSpPr>
        <p:spPr>
          <a:xfrm>
            <a:off x="1295400" y="3886200"/>
            <a:ext cx="2895600" cy="369332"/>
          </a:xfrm>
          <a:prstGeom prst="rect">
            <a:avLst/>
          </a:prstGeom>
        </p:spPr>
        <p:txBody>
          <a:bodyPr wrap="square">
            <a:spAutoFit/>
          </a:bodyPr>
          <a:lstStyle/>
          <a:p>
            <a:r>
              <a:rPr lang="en-US" b="1" dirty="0" smtClean="0"/>
              <a:t>Our </a:t>
            </a:r>
            <a:r>
              <a:rPr lang="en-US" dirty="0" smtClean="0"/>
              <a:t>T R A D I T I O N S :</a:t>
            </a:r>
            <a:endParaRPr lang="en-US" dirty="0"/>
          </a:p>
        </p:txBody>
      </p:sp>
      <p:sp>
        <p:nvSpPr>
          <p:cNvPr id="6" name="TextBox 5"/>
          <p:cNvSpPr txBox="1"/>
          <p:nvPr/>
        </p:nvSpPr>
        <p:spPr>
          <a:xfrm>
            <a:off x="228600" y="4343400"/>
            <a:ext cx="3962400" cy="1219200"/>
          </a:xfrm>
          <a:prstGeom prst="rect">
            <a:avLst/>
          </a:prstGeom>
          <a:noFill/>
        </p:spPr>
        <p:txBody>
          <a:bodyPr wrap="square" rtlCol="0">
            <a:spAutoFit/>
          </a:bodyPr>
          <a:lstStyle/>
          <a:p>
            <a:r>
              <a:rPr lang="en-CA" dirty="0" smtClean="0"/>
              <a:t>Traditions that we have in class vary from class to class; but it always comes down to attendance, O’Canada, and prayer. </a:t>
            </a:r>
            <a:endParaRPr lang="en-CA" dirty="0"/>
          </a:p>
        </p:txBody>
      </p:sp>
      <p:pic>
        <p:nvPicPr>
          <p:cNvPr id="5122" name="Picture 2" descr="http://sphotos.ak.fbcdn.net/hphotos-ak-snc1/hs107.snc1/4791_1180681599032_1287933306_30479437_901287_n.jpg">
            <a:hlinkClick r:id="rId2"/>
          </p:cNvPr>
          <p:cNvPicPr>
            <a:picLocks noChangeAspect="1" noChangeArrowheads="1"/>
          </p:cNvPicPr>
          <p:nvPr/>
        </p:nvPicPr>
        <p:blipFill>
          <a:blip r:embed="rId3" cstate="print"/>
          <a:srcRect l="1324" t="22958" r="4636" b="4636"/>
          <a:stretch>
            <a:fillRect/>
          </a:stretch>
        </p:blipFill>
        <p:spPr bwMode="auto">
          <a:xfrm>
            <a:off x="3997713" y="533400"/>
            <a:ext cx="5146287" cy="2971800"/>
          </a:xfrm>
          <a:prstGeom prst="rect">
            <a:avLst/>
          </a:prstGeom>
          <a:ln>
            <a:noFill/>
          </a:ln>
          <a:effectLst>
            <a:softEdge rad="112500"/>
          </a:effectLst>
        </p:spPr>
      </p:pic>
      <p:pic>
        <p:nvPicPr>
          <p:cNvPr id="5124" name="Picture 4" descr="http://www.ypfp.org/files/classroom.jpg"/>
          <p:cNvPicPr>
            <a:picLocks noChangeAspect="1" noChangeArrowheads="1"/>
          </p:cNvPicPr>
          <p:nvPr/>
        </p:nvPicPr>
        <p:blipFill>
          <a:blip r:embed="rId4" cstate="print"/>
          <a:srcRect t="19200"/>
          <a:stretch>
            <a:fillRect/>
          </a:stretch>
        </p:blipFill>
        <p:spPr bwMode="auto">
          <a:xfrm rot="21153250">
            <a:off x="4245577" y="2969237"/>
            <a:ext cx="3635236" cy="2254875"/>
          </a:xfrm>
          <a:prstGeom prst="rect">
            <a:avLst/>
          </a:prstGeom>
          <a:ln>
            <a:noFill/>
          </a:ln>
          <a:effectLst>
            <a:softEdge rad="112500"/>
          </a:effectLst>
        </p:spPr>
      </p:pic>
      <p:pic>
        <p:nvPicPr>
          <p:cNvPr id="5126" name="Picture 6" descr="http://sphotos.ak.fbcdn.net/hphotos-ak-snc3/hs198.snc3/20579_302709170748_654030748_3642475_4784187_n.jpg">
            <a:hlinkClick r:id="rId5"/>
          </p:cNvPr>
          <p:cNvPicPr>
            <a:picLocks noChangeAspect="1" noChangeArrowheads="1"/>
          </p:cNvPicPr>
          <p:nvPr/>
        </p:nvPicPr>
        <p:blipFill>
          <a:blip r:embed="rId6" cstate="print"/>
          <a:srcRect/>
          <a:stretch>
            <a:fillRect/>
          </a:stretch>
        </p:blipFill>
        <p:spPr bwMode="auto">
          <a:xfrm rot="1998960">
            <a:off x="6384243" y="3553645"/>
            <a:ext cx="2358241" cy="31443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cover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252</TotalTime>
  <Words>1178</Words>
  <Application>Microsoft Office PowerPoint</Application>
  <PresentationFormat>On-screen Show (4:3)</PresentationFormat>
  <Paragraphs>61</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Urban</vt:lpstr>
      <vt:lpstr>Who Am I?</vt:lpstr>
      <vt:lpstr>the food I enjoy eating! </vt:lpstr>
      <vt:lpstr>ethnics!</vt:lpstr>
      <vt:lpstr>interests!</vt:lpstr>
      <vt:lpstr>language!</vt:lpstr>
      <vt:lpstr>clothing and body adornment!</vt:lpstr>
      <vt:lpstr>family!</vt:lpstr>
      <vt:lpstr>f r i e n d s !</vt:lpstr>
      <vt:lpstr>classes!</vt:lpstr>
      <vt:lpstr>city/town I live in!</vt:lpstr>
      <vt:lpstr>travel club!</vt:lpstr>
    </vt:vector>
  </TitlesOfParts>
  <Company>GPCSD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Am I?</dc:title>
  <dc:creator>CEC-DELL-LT-1420</dc:creator>
  <cp:lastModifiedBy>Windows User</cp:lastModifiedBy>
  <cp:revision>35</cp:revision>
  <dcterms:created xsi:type="dcterms:W3CDTF">2010-09-03T15:02:22Z</dcterms:created>
  <dcterms:modified xsi:type="dcterms:W3CDTF">2014-09-09T19:20:30Z</dcterms:modified>
</cp:coreProperties>
</file>