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48" y="246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7E2EC0C-E169-4847-92D4-CC43F3D2CEA4}" type="datetimeFigureOut">
              <a:rPr lang="en-US" smtClean="0"/>
              <a:t>9/4/2013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E76805-8D76-4668-9250-D5D6E0CC09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E2EC0C-E169-4847-92D4-CC43F3D2CEA4}" type="datetimeFigureOut">
              <a:rPr lang="en-US" smtClean="0"/>
              <a:t>9/4/2013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E76805-8D76-4668-9250-D5D6E0CC09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E2EC0C-E169-4847-92D4-CC43F3D2CEA4}" type="datetimeFigureOut">
              <a:rPr lang="en-US" smtClean="0"/>
              <a:t>9/4/2013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E76805-8D76-4668-9250-D5D6E0CC09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E2EC0C-E169-4847-92D4-CC43F3D2CEA4}" type="datetimeFigureOut">
              <a:rPr lang="en-US" smtClean="0"/>
              <a:t>9/4/2013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E76805-8D76-4668-9250-D5D6E0CC093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7E2EC0C-E169-4847-92D4-CC43F3D2CEA4}" type="datetimeFigureOut">
              <a:rPr lang="en-US" smtClean="0"/>
              <a:t>9/4/2013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E76805-8D76-4668-9250-D5D6E0CC093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7E2EC0C-E169-4847-92D4-CC43F3D2CEA4}" type="datetimeFigureOut">
              <a:rPr lang="en-US" smtClean="0"/>
              <a:t>9/4/2013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E76805-8D76-4668-9250-D5D6E0CC093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7E2EC0C-E169-4847-92D4-CC43F3D2CEA4}" type="datetimeFigureOut">
              <a:rPr lang="en-US" smtClean="0"/>
              <a:t>9/4/2013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2E76805-8D76-4668-9250-D5D6E0CC09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7E2EC0C-E169-4847-92D4-CC43F3D2CEA4}" type="datetimeFigureOut">
              <a:rPr lang="en-US" smtClean="0"/>
              <a:t>9/4/2013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2E76805-8D76-4668-9250-D5D6E0CC093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7E2EC0C-E169-4847-92D4-CC43F3D2CEA4}" type="datetimeFigureOut">
              <a:rPr lang="en-US" smtClean="0"/>
              <a:t>9/4/2013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2E76805-8D76-4668-9250-D5D6E0CC09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7E2EC0C-E169-4847-92D4-CC43F3D2CEA4}" type="datetimeFigureOut">
              <a:rPr lang="en-US" smtClean="0"/>
              <a:t>9/4/2013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E76805-8D76-4668-9250-D5D6E0CC09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7E2EC0C-E169-4847-92D4-CC43F3D2CEA4}" type="datetimeFigureOut">
              <a:rPr lang="en-US" smtClean="0"/>
              <a:t>9/4/2013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E76805-8D76-4668-9250-D5D6E0CC093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7E2EC0C-E169-4847-92D4-CC43F3D2CEA4}" type="datetimeFigureOut">
              <a:rPr lang="en-US" smtClean="0"/>
              <a:t>9/4/2013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2E76805-8D76-4668-9250-D5D6E0CC09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French Revolution and Napoleon</a:t>
            </a:r>
            <a:endParaRPr lang="en-US" dirty="0"/>
          </a:p>
        </p:txBody>
      </p:sp>
      <p:sp>
        <p:nvSpPr>
          <p:cNvPr id="3" name="Subtitle 2"/>
          <p:cNvSpPr>
            <a:spLocks noGrp="1"/>
          </p:cNvSpPr>
          <p:nvPr>
            <p:ph type="subTitle" idx="1"/>
          </p:nvPr>
        </p:nvSpPr>
        <p:spPr/>
        <p:txBody>
          <a:bodyPr/>
          <a:lstStyle/>
          <a:p>
            <a:r>
              <a:rPr lang="en-US" dirty="0" smtClean="0"/>
              <a:t>1789-1815</a:t>
            </a:r>
            <a:endParaRPr lang="en-US" dirty="0"/>
          </a:p>
        </p:txBody>
      </p:sp>
    </p:spTree>
    <p:extLst>
      <p:ext uri="{BB962C8B-B14F-4D97-AF65-F5344CB8AC3E}">
        <p14:creationId xmlns:p14="http://schemas.microsoft.com/office/powerpoint/2010/main" val="1913039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  The third estate:  everyone else</a:t>
            </a:r>
          </a:p>
          <a:p>
            <a:pPr marL="109728" indent="0">
              <a:buNone/>
            </a:pPr>
            <a:r>
              <a:rPr lang="en-US" dirty="0" smtClean="0"/>
              <a:t>	-the third estate comprised 95% of the                      	population</a:t>
            </a:r>
          </a:p>
          <a:p>
            <a:pPr marL="109728" indent="0">
              <a:buNone/>
            </a:pPr>
            <a:r>
              <a:rPr lang="en-US" dirty="0" smtClean="0"/>
              <a:t>	-It included a diverse group of peasant 	farmers, urban workers, middle-class 	shopkeepers, wealthy merchants, and 	successful lawyers.</a:t>
            </a:r>
          </a:p>
          <a:p>
            <a:pPr marL="109728" indent="0">
              <a:buNone/>
            </a:pPr>
            <a:r>
              <a:rPr lang="en-US" dirty="0"/>
              <a:t>	</a:t>
            </a:r>
            <a:r>
              <a:rPr lang="en-US" dirty="0" smtClean="0"/>
              <a:t>-those in their group resented aristocratic   	privileges.  </a:t>
            </a:r>
          </a:p>
          <a:p>
            <a:endParaRPr lang="en-US" dirty="0"/>
          </a:p>
        </p:txBody>
      </p:sp>
      <p:sp>
        <p:nvSpPr>
          <p:cNvPr id="3" name="Title 2"/>
          <p:cNvSpPr>
            <a:spLocks noGrp="1"/>
          </p:cNvSpPr>
          <p:nvPr>
            <p:ph type="title"/>
          </p:nvPr>
        </p:nvSpPr>
        <p:spPr/>
        <p:txBody>
          <a:bodyPr/>
          <a:lstStyle/>
          <a:p>
            <a:r>
              <a:rPr lang="en-US" dirty="0" smtClean="0"/>
              <a:t>The Three Estates (</a:t>
            </a:r>
            <a:r>
              <a:rPr lang="en-US" dirty="0" err="1" smtClean="0"/>
              <a:t>con’t</a:t>
            </a:r>
            <a:r>
              <a:rPr lang="en-US" dirty="0" smtClean="0"/>
              <a:t>)</a:t>
            </a:r>
            <a:endParaRPr lang="en-US" dirty="0"/>
          </a:p>
        </p:txBody>
      </p:sp>
    </p:spTree>
    <p:extLst>
      <p:ext uri="{BB962C8B-B14F-4D97-AF65-F5344CB8AC3E}">
        <p14:creationId xmlns:p14="http://schemas.microsoft.com/office/powerpoint/2010/main" val="667924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Members of the first and second estates assumed that each estate would receive one vote.  This system would enable them to impose their will on the third estate.  </a:t>
            </a:r>
          </a:p>
          <a:p>
            <a:r>
              <a:rPr lang="en-US" dirty="0" smtClean="0"/>
              <a:t>2.  Led by Abbe Sieyes, the third estate rejected this method of voting and demanded that all three estates meet together.  </a:t>
            </a:r>
          </a:p>
          <a:p>
            <a:r>
              <a:rPr lang="en-US" dirty="0" smtClean="0"/>
              <a:t>3.  When the ding refused, the third estate declared itself the true National Assembly of France.  </a:t>
            </a:r>
            <a:endParaRPr lang="en-US" dirty="0"/>
          </a:p>
        </p:txBody>
      </p:sp>
      <p:sp>
        <p:nvSpPr>
          <p:cNvPr id="3" name="Title 2"/>
          <p:cNvSpPr>
            <a:spLocks noGrp="1"/>
          </p:cNvSpPr>
          <p:nvPr>
            <p:ph type="title"/>
          </p:nvPr>
        </p:nvSpPr>
        <p:spPr/>
        <p:txBody>
          <a:bodyPr>
            <a:normAutofit fontScale="90000"/>
          </a:bodyPr>
          <a:lstStyle/>
          <a:p>
            <a:r>
              <a:rPr lang="en-US" dirty="0" smtClean="0"/>
              <a:t>C.  The Tennis Court Oath, </a:t>
            </a:r>
            <a:br>
              <a:rPr lang="en-US" dirty="0" smtClean="0"/>
            </a:br>
            <a:r>
              <a:rPr lang="en-US" dirty="0"/>
              <a:t> </a:t>
            </a:r>
            <a:r>
              <a:rPr lang="en-US" dirty="0" smtClean="0"/>
              <a:t>     June 1789</a:t>
            </a:r>
            <a:endParaRPr lang="en-US" dirty="0"/>
          </a:p>
        </p:txBody>
      </p:sp>
    </p:spTree>
    <p:extLst>
      <p:ext uri="{BB962C8B-B14F-4D97-AF65-F5344CB8AC3E}">
        <p14:creationId xmlns:p14="http://schemas.microsoft.com/office/powerpoint/2010/main" val="4174076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Locked out of their official meeting place, the third estate met in a nearby indoor tennis court where they took an oath not to disband until they drafted a written constitution.</a:t>
            </a:r>
          </a:p>
          <a:p>
            <a:r>
              <a:rPr lang="en-US" dirty="0" smtClean="0"/>
              <a:t>4.  The Tennis </a:t>
            </a:r>
            <a:r>
              <a:rPr lang="en-US" dirty="0"/>
              <a:t>C</a:t>
            </a:r>
            <a:r>
              <a:rPr lang="en-US" dirty="0" smtClean="0"/>
              <a:t>ourt Oath marked the beginning of the French Revolution.  </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807060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III.  The National Assembly, </a:t>
            </a:r>
            <a:br>
              <a:rPr lang="en-US" dirty="0" smtClean="0"/>
            </a:br>
            <a:r>
              <a:rPr lang="en-US" dirty="0"/>
              <a:t> </a:t>
            </a:r>
            <a:r>
              <a:rPr lang="en-US" dirty="0" smtClean="0"/>
              <a:t>     1789-1791</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057400"/>
            <a:ext cx="37338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0373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1.  Determined to reassert royal authority, Louis XVI ordered a mercenary army of Swiss guards to march toward Paris and Versailles.</a:t>
            </a:r>
          </a:p>
          <a:p>
            <a:r>
              <a:rPr lang="en-US" dirty="0" smtClean="0"/>
              <a:t>2.  In Paris, angry mobs were already protesting the soaring price of bread.  As tensions rose, a mob stormed the Bastille, a royal fortress and prison.  The mob freed a handful of prisoners and seized the Bastille’s supply of gunpowder and weapons.  </a:t>
            </a:r>
          </a:p>
          <a:p>
            <a:pPr marL="109728" indent="0">
              <a:buNone/>
            </a:pPr>
            <a:endParaRPr lang="en-US" dirty="0"/>
          </a:p>
        </p:txBody>
      </p:sp>
      <p:sp>
        <p:nvSpPr>
          <p:cNvPr id="3" name="Title 2"/>
          <p:cNvSpPr>
            <a:spLocks noGrp="1"/>
          </p:cNvSpPr>
          <p:nvPr>
            <p:ph type="title"/>
          </p:nvPr>
        </p:nvSpPr>
        <p:spPr/>
        <p:txBody>
          <a:bodyPr/>
          <a:lstStyle/>
          <a:p>
            <a:r>
              <a:rPr lang="en-US" dirty="0" smtClean="0"/>
              <a:t>A.  The Storming of Bastille</a:t>
            </a:r>
            <a:endParaRPr lang="en-US" dirty="0"/>
          </a:p>
        </p:txBody>
      </p:sp>
    </p:spTree>
    <p:extLst>
      <p:ext uri="{BB962C8B-B14F-4D97-AF65-F5344CB8AC3E}">
        <p14:creationId xmlns:p14="http://schemas.microsoft.com/office/powerpoint/2010/main" val="18259155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  The fall of the Bastille marked an important symbolic act against royal despotism.  It also pushed Paris to the forefront of the ongoing revolution. </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951188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The declaration proclaimed that all men were ‘born and remain free and equal in rights’.  These natural rights included the rights to ‘liberty, property, security, and resistance to oppression’.</a:t>
            </a:r>
          </a:p>
          <a:p>
            <a:r>
              <a:rPr lang="en-US" dirty="0" smtClean="0"/>
              <a:t>2.  The declaration provided for freedoms of religion, speech, arbitrary arrest, press and the right to petition the government. </a:t>
            </a:r>
            <a:endParaRPr lang="en-US" dirty="0"/>
          </a:p>
        </p:txBody>
      </p:sp>
      <p:sp>
        <p:nvSpPr>
          <p:cNvPr id="3" name="Title 2"/>
          <p:cNvSpPr>
            <a:spLocks noGrp="1"/>
          </p:cNvSpPr>
          <p:nvPr>
            <p:ph type="title"/>
          </p:nvPr>
        </p:nvSpPr>
        <p:spPr/>
        <p:txBody>
          <a:bodyPr>
            <a:normAutofit fontScale="90000"/>
          </a:bodyPr>
          <a:lstStyle/>
          <a:p>
            <a:r>
              <a:rPr lang="en-US" dirty="0" smtClean="0"/>
              <a:t>B.  The Declaration of the Rights of Man and the Citizen, August 1789</a:t>
            </a:r>
            <a:endParaRPr lang="en-US" dirty="0"/>
          </a:p>
        </p:txBody>
      </p:sp>
    </p:spTree>
    <p:extLst>
      <p:ext uri="{BB962C8B-B14F-4D97-AF65-F5344CB8AC3E}">
        <p14:creationId xmlns:p14="http://schemas.microsoft.com/office/powerpoint/2010/main" val="90338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Women gained increased rights to inherit property and to divorce.</a:t>
            </a:r>
          </a:p>
          <a:p>
            <a:r>
              <a:rPr lang="en-US" dirty="0" smtClean="0"/>
              <a:t>2.  Women did not gain the right to vote or to hold political office.</a:t>
            </a:r>
          </a:p>
          <a:p>
            <a:r>
              <a:rPr lang="en-US" dirty="0" smtClean="0"/>
              <a:t>3.  In her book, A </a:t>
            </a:r>
            <a:r>
              <a:rPr lang="en-US" i="1" dirty="0" smtClean="0"/>
              <a:t>Vindication of the Rights of Women</a:t>
            </a:r>
            <a:r>
              <a:rPr lang="en-US" dirty="0" smtClean="0"/>
              <a:t>, Mary </a:t>
            </a:r>
            <a:r>
              <a:rPr lang="en-US" dirty="0" err="1" smtClean="0"/>
              <a:t>Wolstonecraft</a:t>
            </a:r>
            <a:r>
              <a:rPr lang="en-US" dirty="0" smtClean="0"/>
              <a:t> argued that women are not naturally inferior to men.  The appearance of inferiority is created by a lack of education.  </a:t>
            </a:r>
            <a:endParaRPr lang="en-US" dirty="0"/>
          </a:p>
        </p:txBody>
      </p:sp>
      <p:sp>
        <p:nvSpPr>
          <p:cNvPr id="3" name="Title 2"/>
          <p:cNvSpPr>
            <a:spLocks noGrp="1"/>
          </p:cNvSpPr>
          <p:nvPr>
            <p:ph type="title"/>
          </p:nvPr>
        </p:nvSpPr>
        <p:spPr/>
        <p:txBody>
          <a:bodyPr/>
          <a:lstStyle/>
          <a:p>
            <a:r>
              <a:rPr lang="en-US" dirty="0"/>
              <a:t>C</a:t>
            </a:r>
            <a:r>
              <a:rPr lang="en-US" dirty="0" smtClean="0"/>
              <a:t>.  The Rights of Women</a:t>
            </a:r>
            <a:endParaRPr lang="en-US" dirty="0"/>
          </a:p>
        </p:txBody>
      </p:sp>
    </p:spTree>
    <p:extLst>
      <p:ext uri="{BB962C8B-B14F-4D97-AF65-F5344CB8AC3E}">
        <p14:creationId xmlns:p14="http://schemas.microsoft.com/office/powerpoint/2010/main" val="4236767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On October 5, 1789, thousands of women marched to </a:t>
            </a:r>
            <a:r>
              <a:rPr lang="en-US" dirty="0" smtClean="0"/>
              <a:t>Versailles </a:t>
            </a:r>
            <a:r>
              <a:rPr lang="en-US" dirty="0" smtClean="0"/>
              <a:t>demanding cheap bread and insisting that the royal family move to Paris.  </a:t>
            </a:r>
          </a:p>
          <a:p>
            <a:r>
              <a:rPr lang="en-US" dirty="0" smtClean="0"/>
              <a:t>2.  The king quickly capitulated, and a few days later the National Assembly also moved to Paris.  </a:t>
            </a:r>
            <a:endParaRPr lang="en-US" dirty="0"/>
          </a:p>
        </p:txBody>
      </p:sp>
      <p:sp>
        <p:nvSpPr>
          <p:cNvPr id="3" name="Title 2"/>
          <p:cNvSpPr>
            <a:spLocks noGrp="1"/>
          </p:cNvSpPr>
          <p:nvPr>
            <p:ph type="title"/>
          </p:nvPr>
        </p:nvSpPr>
        <p:spPr/>
        <p:txBody>
          <a:bodyPr>
            <a:normAutofit fontScale="90000"/>
          </a:bodyPr>
          <a:lstStyle/>
          <a:p>
            <a:r>
              <a:rPr lang="en-US" dirty="0" smtClean="0"/>
              <a:t>D.  Women’s March to Versailles, </a:t>
            </a:r>
            <a:br>
              <a:rPr lang="en-US" dirty="0" smtClean="0"/>
            </a:br>
            <a:r>
              <a:rPr lang="en-US" dirty="0"/>
              <a:t> </a:t>
            </a:r>
            <a:r>
              <a:rPr lang="en-US" dirty="0" smtClean="0"/>
              <a:t>      October 1789</a:t>
            </a:r>
            <a:endParaRPr lang="en-US" dirty="0"/>
          </a:p>
        </p:txBody>
      </p:sp>
    </p:spTree>
    <p:extLst>
      <p:ext uri="{BB962C8B-B14F-4D97-AF65-F5344CB8AC3E}">
        <p14:creationId xmlns:p14="http://schemas.microsoft.com/office/powerpoint/2010/main" val="23712059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1.  This act, passed by the National Assembly, did the following:  </a:t>
            </a:r>
          </a:p>
          <a:p>
            <a:pPr lvl="1"/>
            <a:r>
              <a:rPr lang="en-US" dirty="0" smtClean="0"/>
              <a:t>-confiscated the lands owned by the Roman Catholic Church</a:t>
            </a:r>
          </a:p>
          <a:p>
            <a:pPr lvl="1"/>
            <a:r>
              <a:rPr lang="en-US" dirty="0" smtClean="0"/>
              <a:t>-Decreed that bishops and priests would be elected by the people and paid by the state</a:t>
            </a:r>
          </a:p>
          <a:p>
            <a:pPr lvl="1"/>
            <a:r>
              <a:rPr lang="en-US" dirty="0" smtClean="0"/>
              <a:t>-Required the clergy to take a loyalty oath to support the new government</a:t>
            </a:r>
          </a:p>
          <a:p>
            <a:pPr marL="393192" lvl="1" indent="0">
              <a:buNone/>
            </a:pPr>
            <a:r>
              <a:rPr lang="en-US" b="1" dirty="0" smtClean="0"/>
              <a:t>2.  </a:t>
            </a:r>
            <a:r>
              <a:rPr lang="en-US" dirty="0" smtClean="0"/>
              <a:t>It is important to note that Pope Pius VI condemned the act and that over half of the clergy refused to take the oath of allegiance.  Alienated Catholics proved to be persistent opponents of the French Revolution.</a:t>
            </a:r>
            <a:endParaRPr lang="en-US" dirty="0"/>
          </a:p>
        </p:txBody>
      </p:sp>
      <p:sp>
        <p:nvSpPr>
          <p:cNvPr id="3" name="Title 2"/>
          <p:cNvSpPr>
            <a:spLocks noGrp="1"/>
          </p:cNvSpPr>
          <p:nvPr>
            <p:ph type="title"/>
          </p:nvPr>
        </p:nvSpPr>
        <p:spPr/>
        <p:txBody>
          <a:bodyPr>
            <a:normAutofit fontScale="90000"/>
          </a:bodyPr>
          <a:lstStyle/>
          <a:p>
            <a:r>
              <a:rPr lang="en-US" dirty="0" smtClean="0"/>
              <a:t>E.  The Civil Constitution of the Clergy, August 1790</a:t>
            </a:r>
            <a:endParaRPr lang="en-US" dirty="0"/>
          </a:p>
        </p:txBody>
      </p:sp>
    </p:spTree>
    <p:extLst>
      <p:ext uri="{BB962C8B-B14F-4D97-AF65-F5344CB8AC3E}">
        <p14:creationId xmlns:p14="http://schemas.microsoft.com/office/powerpoint/2010/main" val="1129809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pPr algn="ctr"/>
            <a:r>
              <a:rPr lang="en-US" dirty="0" smtClean="0"/>
              <a:t>I.  The Old Regime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828800"/>
            <a:ext cx="3810000" cy="4221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8604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1.  The National Assembly </a:t>
            </a:r>
            <a:r>
              <a:rPr lang="en-US" i="1" dirty="0" smtClean="0"/>
              <a:t>did</a:t>
            </a:r>
          </a:p>
          <a:p>
            <a:r>
              <a:rPr lang="en-US" dirty="0" smtClean="0"/>
              <a:t>-create a constitutional monarchy</a:t>
            </a:r>
          </a:p>
          <a:p>
            <a:r>
              <a:rPr lang="en-US" dirty="0" smtClean="0"/>
              <a:t>-divide France into 83 departments governed by elected officials</a:t>
            </a:r>
          </a:p>
          <a:p>
            <a:r>
              <a:rPr lang="en-US" dirty="0" smtClean="0"/>
              <a:t>-establish the </a:t>
            </a:r>
            <a:r>
              <a:rPr lang="en-US" dirty="0"/>
              <a:t>m</a:t>
            </a:r>
            <a:r>
              <a:rPr lang="en-US" dirty="0" smtClean="0"/>
              <a:t>etric system of measurement </a:t>
            </a:r>
          </a:p>
          <a:p>
            <a:r>
              <a:rPr lang="en-US" dirty="0" smtClean="0"/>
              <a:t>-abolish internal tariffs</a:t>
            </a:r>
          </a:p>
          <a:p>
            <a:r>
              <a:rPr lang="en-US" dirty="0" smtClean="0"/>
              <a:t>-abolish guilds</a:t>
            </a:r>
          </a:p>
          <a:p>
            <a:r>
              <a:rPr lang="en-US" dirty="0" smtClean="0"/>
              <a:t>2. The National Assembly did </a:t>
            </a:r>
            <a:r>
              <a:rPr lang="en-US" i="1" dirty="0" smtClean="0"/>
              <a:t>not</a:t>
            </a:r>
          </a:p>
          <a:p>
            <a:r>
              <a:rPr lang="en-US" i="1" dirty="0" smtClean="0"/>
              <a:t>-</a:t>
            </a:r>
            <a:r>
              <a:rPr lang="en-US" dirty="0" smtClean="0"/>
              <a:t>abolish private property</a:t>
            </a:r>
          </a:p>
          <a:p>
            <a:r>
              <a:rPr lang="en-US" dirty="0" smtClean="0"/>
              <a:t>-give women the right to vote</a:t>
            </a:r>
            <a:endParaRPr lang="en-US" dirty="0"/>
          </a:p>
        </p:txBody>
      </p:sp>
      <p:sp>
        <p:nvSpPr>
          <p:cNvPr id="3" name="Title 2"/>
          <p:cNvSpPr>
            <a:spLocks noGrp="1"/>
          </p:cNvSpPr>
          <p:nvPr>
            <p:ph type="title"/>
          </p:nvPr>
        </p:nvSpPr>
        <p:spPr/>
        <p:txBody>
          <a:bodyPr>
            <a:normAutofit fontScale="90000"/>
          </a:bodyPr>
          <a:lstStyle/>
          <a:p>
            <a:r>
              <a:rPr lang="en-US" dirty="0" smtClean="0"/>
              <a:t>F.  Reforms of the National Assembly</a:t>
            </a:r>
            <a:endParaRPr lang="en-US" dirty="0"/>
          </a:p>
        </p:txBody>
      </p:sp>
    </p:spTree>
    <p:extLst>
      <p:ext uri="{BB962C8B-B14F-4D97-AF65-F5344CB8AC3E}">
        <p14:creationId xmlns:p14="http://schemas.microsoft.com/office/powerpoint/2010/main" val="1934798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The Legislative Assembly, </a:t>
            </a:r>
            <a:br>
              <a:rPr lang="en-US" dirty="0" smtClean="0"/>
            </a:br>
            <a:r>
              <a:rPr lang="en-US" dirty="0"/>
              <a:t> </a:t>
            </a:r>
            <a:r>
              <a:rPr lang="en-US" dirty="0" smtClean="0"/>
              <a:t>      1791-1792</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056" y="2057400"/>
            <a:ext cx="8238743"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1826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1.  Members of the Legislative Assembly sat together in separate sections of the meeting hall.  The political terms </a:t>
            </a:r>
            <a:r>
              <a:rPr lang="en-US" i="1" dirty="0" smtClean="0"/>
              <a:t>right, center </a:t>
            </a:r>
            <a:r>
              <a:rPr lang="en-US" dirty="0" smtClean="0"/>
              <a:t>and </a:t>
            </a:r>
            <a:r>
              <a:rPr lang="en-US" i="1" dirty="0" smtClean="0"/>
              <a:t>left</a:t>
            </a:r>
            <a:r>
              <a:rPr lang="en-US" dirty="0" smtClean="0"/>
              <a:t> are derived from the seating arrangement. </a:t>
            </a:r>
          </a:p>
          <a:p>
            <a:r>
              <a:rPr lang="en-US" dirty="0" smtClean="0"/>
              <a:t>2.  Conservatives who supported the king made up the Right.</a:t>
            </a:r>
          </a:p>
          <a:p>
            <a:r>
              <a:rPr lang="en-US" dirty="0" smtClean="0"/>
              <a:t>3.  Moderates comprised a large group in the Center.</a:t>
            </a:r>
          </a:p>
        </p:txBody>
      </p:sp>
      <p:sp>
        <p:nvSpPr>
          <p:cNvPr id="3" name="Title 2"/>
          <p:cNvSpPr>
            <a:spLocks noGrp="1"/>
          </p:cNvSpPr>
          <p:nvPr>
            <p:ph type="title"/>
          </p:nvPr>
        </p:nvSpPr>
        <p:spPr/>
        <p:txBody>
          <a:bodyPr>
            <a:normAutofit fontScale="90000"/>
          </a:bodyPr>
          <a:lstStyle/>
          <a:p>
            <a:r>
              <a:rPr lang="en-US" dirty="0" smtClean="0"/>
              <a:t>A.  Factions in the Legislative    	Assembly</a:t>
            </a:r>
            <a:endParaRPr lang="en-US" dirty="0"/>
          </a:p>
        </p:txBody>
      </p:sp>
    </p:spTree>
    <p:extLst>
      <p:ext uri="{BB962C8B-B14F-4D97-AF65-F5344CB8AC3E}">
        <p14:creationId xmlns:p14="http://schemas.microsoft.com/office/powerpoint/2010/main" val="1665049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4.  Radicals who distrusted the ding and wanted the Revolution to continue sat to the left.  The Left was divided into two groups:</a:t>
            </a:r>
          </a:p>
          <a:p>
            <a:pPr marL="109728" indent="0">
              <a:buNone/>
            </a:pPr>
            <a:r>
              <a:rPr lang="en-US" dirty="0" smtClean="0"/>
              <a:t>-</a:t>
            </a:r>
            <a:r>
              <a:rPr lang="en-US" b="1" dirty="0" smtClean="0"/>
              <a:t>Jacobins</a:t>
            </a:r>
            <a:r>
              <a:rPr lang="en-US" dirty="0" smtClean="0"/>
              <a:t> wanted to overthrow the monarchy and create a republic.  Key Jacobin leaders included Jean-Paul Marat, Georges-Jacques Danton, and </a:t>
            </a:r>
            <a:r>
              <a:rPr lang="en-US" dirty="0" err="1" smtClean="0"/>
              <a:t>Maximilien</a:t>
            </a:r>
            <a:r>
              <a:rPr lang="en-US" dirty="0" smtClean="0"/>
              <a:t> Robespierre.  </a:t>
            </a:r>
          </a:p>
          <a:p>
            <a:pPr marL="109728" indent="0">
              <a:buNone/>
            </a:pPr>
            <a:r>
              <a:rPr lang="en-US" dirty="0" smtClean="0"/>
              <a:t>-</a:t>
            </a:r>
            <a:r>
              <a:rPr lang="en-US" b="1" dirty="0" err="1" smtClean="0"/>
              <a:t>Girondists</a:t>
            </a:r>
            <a:r>
              <a:rPr lang="en-US" dirty="0" smtClean="0"/>
              <a:t> wanted to involve France in a war that would discredit the monarchy and extend France’s revolutionary ideals across Europe.  </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9395672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NOTE:  It is important to remember that Lafayette was not a Jacobin, and that </a:t>
            </a:r>
            <a:r>
              <a:rPr lang="en-US" dirty="0" err="1" smtClean="0"/>
              <a:t>Girondists</a:t>
            </a:r>
            <a:r>
              <a:rPr lang="en-US" dirty="0" smtClean="0"/>
              <a:t> favored using war to spread French revolutionary ideals.  </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4188469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1.  Leopold of Austria and Frederick William II of Prussia issued the Declaration of </a:t>
            </a:r>
            <a:r>
              <a:rPr lang="en-US" dirty="0" err="1" smtClean="0"/>
              <a:t>Pillnitz</a:t>
            </a:r>
            <a:r>
              <a:rPr lang="en-US" dirty="0" smtClean="0"/>
              <a:t> (Aug. 1791) declaring that the restoration of absolutism in France was of ‘common interest to all sovereigns of Europe’.</a:t>
            </a:r>
          </a:p>
          <a:p>
            <a:r>
              <a:rPr lang="en-US" dirty="0" smtClean="0"/>
              <a:t>2.  The Legislative Assembly declared war against Austria and Prussia in April 1792, thus beginning the War of the First Coalition.</a:t>
            </a:r>
          </a:p>
          <a:p>
            <a:r>
              <a:rPr lang="en-US" dirty="0" smtClean="0"/>
              <a:t>3.  The war began badly for the poorly equipped French armies.  By summer 1792, Austrian and Prussian armies were advancing towards Paris.</a:t>
            </a:r>
            <a:endParaRPr lang="en-US" dirty="0"/>
          </a:p>
        </p:txBody>
      </p:sp>
      <p:sp>
        <p:nvSpPr>
          <p:cNvPr id="3" name="Title 2"/>
          <p:cNvSpPr>
            <a:spLocks noGrp="1"/>
          </p:cNvSpPr>
          <p:nvPr>
            <p:ph type="title"/>
          </p:nvPr>
        </p:nvSpPr>
        <p:spPr/>
        <p:txBody>
          <a:bodyPr>
            <a:normAutofit fontScale="90000"/>
          </a:bodyPr>
          <a:lstStyle/>
          <a:p>
            <a:r>
              <a:rPr lang="en-US" dirty="0" smtClean="0"/>
              <a:t>B.  France Versus Austria and 	Prussia</a:t>
            </a:r>
            <a:endParaRPr lang="en-US" dirty="0"/>
          </a:p>
        </p:txBody>
      </p:sp>
    </p:spTree>
    <p:extLst>
      <p:ext uri="{BB962C8B-B14F-4D97-AF65-F5344CB8AC3E}">
        <p14:creationId xmlns:p14="http://schemas.microsoft.com/office/powerpoint/2010/main" val="16317849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1.  Faced with defeat, recruits rushed to Paris singing the Marseillaise, a stirring appeal to save France from tyranny.  The rejuvenated French forces stopped the Austro-Prussian army, thus saving the Revolution.</a:t>
            </a:r>
          </a:p>
          <a:p>
            <a:r>
              <a:rPr lang="en-US" dirty="0" smtClean="0"/>
              <a:t>2.  During the summer of 1792, radicals called sans-culottes (literally ‘without breeches’) took control of the Paris Commune (the City gov’t).  The revolutionary Paris commune intimidated the Legislative Assembly into deposing Louis XVI and issuing a call for the election of a national convention.  This new body would then form a more democratic government.   </a:t>
            </a:r>
            <a:endParaRPr lang="en-US" dirty="0"/>
          </a:p>
        </p:txBody>
      </p:sp>
      <p:sp>
        <p:nvSpPr>
          <p:cNvPr id="3" name="Title 2"/>
          <p:cNvSpPr>
            <a:spLocks noGrp="1"/>
          </p:cNvSpPr>
          <p:nvPr>
            <p:ph type="title"/>
          </p:nvPr>
        </p:nvSpPr>
        <p:spPr/>
        <p:txBody>
          <a:bodyPr>
            <a:normAutofit fontScale="90000"/>
          </a:bodyPr>
          <a:lstStyle/>
          <a:p>
            <a:r>
              <a:rPr lang="en-US" dirty="0" smtClean="0"/>
              <a:t>C.  The Second French Revolution</a:t>
            </a:r>
            <a:endParaRPr lang="en-US" dirty="0"/>
          </a:p>
        </p:txBody>
      </p:sp>
    </p:spTree>
    <p:extLst>
      <p:ext uri="{BB962C8B-B14F-4D97-AF65-F5344CB8AC3E}">
        <p14:creationId xmlns:p14="http://schemas.microsoft.com/office/powerpoint/2010/main" val="41931255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  Violence once again exploded in Paris.  Convinced that royalists would betray the Revolution, mobs of sans-culottes executed over a thousand priests, bourgeoisie, and aristocrats.  These ‘September massacres’ marked the beginning of a second French Revolution dominated by radicals.  </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516725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V.  The National Convention,  	1792-1795</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632966"/>
            <a:ext cx="4965526" cy="3624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89234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a:bodyPr>
          <a:lstStyle/>
          <a:p>
            <a:r>
              <a:rPr lang="en-US" dirty="0" smtClean="0"/>
              <a:t>1.  The newly elected National Convention abolished the monarchy and declared that France was now a republic.  </a:t>
            </a:r>
          </a:p>
          <a:p>
            <a:r>
              <a:rPr lang="en-US" dirty="0" smtClean="0"/>
              <a:t>2.  The National Convention then had to decide Louis XVI’s fate.  The </a:t>
            </a:r>
            <a:r>
              <a:rPr lang="en-US" dirty="0" err="1" smtClean="0"/>
              <a:t>Girondists</a:t>
            </a:r>
            <a:r>
              <a:rPr lang="en-US" dirty="0" smtClean="0"/>
              <a:t> favored imprisonment while the Jacobins demanded that he be executed as a tyrant and a traitor.</a:t>
            </a:r>
          </a:p>
          <a:p>
            <a:r>
              <a:rPr lang="en-US" dirty="0" smtClean="0"/>
              <a:t>3.  After a contentious debate, the National convention passed a resolution condemning Louis XVI to death.  The resolution passed by 1 vote!</a:t>
            </a:r>
            <a:endParaRPr lang="en-US" dirty="0"/>
          </a:p>
        </p:txBody>
      </p:sp>
      <p:sp>
        <p:nvSpPr>
          <p:cNvPr id="3" name="Title 2"/>
          <p:cNvSpPr>
            <a:spLocks noGrp="1"/>
          </p:cNvSpPr>
          <p:nvPr>
            <p:ph type="title"/>
          </p:nvPr>
        </p:nvSpPr>
        <p:spPr/>
        <p:txBody>
          <a:bodyPr/>
          <a:lstStyle/>
          <a:p>
            <a:r>
              <a:rPr lang="en-US" dirty="0" smtClean="0"/>
              <a:t>A.  The Execution of Louis XVI</a:t>
            </a:r>
            <a:endParaRPr lang="en-US" dirty="0"/>
          </a:p>
        </p:txBody>
      </p:sp>
    </p:spTree>
    <p:extLst>
      <p:ext uri="{BB962C8B-B14F-4D97-AF65-F5344CB8AC3E}">
        <p14:creationId xmlns:p14="http://schemas.microsoft.com/office/powerpoint/2010/main" val="598981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1.  Peasants comprised over four-fifths of France’s 26 million people</a:t>
            </a:r>
          </a:p>
          <a:p>
            <a:r>
              <a:rPr lang="en-US" dirty="0" smtClean="0"/>
              <a:t>2.  Peasants lost half their income in taxes.  They paid feudal dues to nobles, tithes to the church and royal taxes to the kings agents.  In addition, they paid a land tax called the </a:t>
            </a:r>
            <a:r>
              <a:rPr lang="en-US" dirty="0" err="1" smtClean="0"/>
              <a:t>taille</a:t>
            </a:r>
            <a:r>
              <a:rPr lang="en-US" dirty="0" smtClean="0"/>
              <a:t> and performed forced labor called the </a:t>
            </a:r>
            <a:r>
              <a:rPr lang="en-US" dirty="0" err="1" smtClean="0"/>
              <a:t>corvee</a:t>
            </a:r>
            <a:r>
              <a:rPr lang="en-US" dirty="0" smtClean="0"/>
              <a:t>.  </a:t>
            </a:r>
          </a:p>
          <a:p>
            <a:r>
              <a:rPr lang="en-US" dirty="0" smtClean="0"/>
              <a:t>3.  Grain shortages led to sharp increases in the price of bread (major cause of discontent)</a:t>
            </a:r>
          </a:p>
        </p:txBody>
      </p:sp>
      <p:sp>
        <p:nvSpPr>
          <p:cNvPr id="3" name="Title 2"/>
          <p:cNvSpPr>
            <a:spLocks noGrp="1"/>
          </p:cNvSpPr>
          <p:nvPr>
            <p:ph type="title"/>
          </p:nvPr>
        </p:nvSpPr>
        <p:spPr/>
        <p:txBody>
          <a:bodyPr/>
          <a:lstStyle/>
          <a:p>
            <a:r>
              <a:rPr lang="en-US" dirty="0" smtClean="0"/>
              <a:t>A.  Peasant Distress</a:t>
            </a:r>
            <a:endParaRPr lang="en-US" dirty="0"/>
          </a:p>
        </p:txBody>
      </p:sp>
    </p:spTree>
    <p:extLst>
      <p:ext uri="{BB962C8B-B14F-4D97-AF65-F5344CB8AC3E}">
        <p14:creationId xmlns:p14="http://schemas.microsoft.com/office/powerpoint/2010/main" val="40630280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4.  </a:t>
            </a:r>
            <a:r>
              <a:rPr lang="en-US" dirty="0" smtClean="0"/>
              <a:t>Supported </a:t>
            </a:r>
            <a:r>
              <a:rPr lang="en-US" dirty="0" smtClean="0"/>
              <a:t>by the sans-culottes, the Jacobins branded the </a:t>
            </a:r>
            <a:r>
              <a:rPr lang="en-US" dirty="0" err="1" smtClean="0"/>
              <a:t>Girondins</a:t>
            </a:r>
            <a:r>
              <a:rPr lang="en-US" dirty="0" smtClean="0"/>
              <a:t> as counterrevolutionaries and ousted them from the National Convention.</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6343392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At first, European liberals supported the French Revolution and applauded the fall of the Old Regime.  </a:t>
            </a:r>
          </a:p>
          <a:p>
            <a:r>
              <a:rPr lang="en-US" dirty="0" smtClean="0"/>
              <a:t>2.  The English statesman Edmund Burke offered a conservative critique of the French Revolution.  Burke warned that mob rule would lead to anarchy and ultimately military dictatorship.  To many moderate Europeans, the Sept. massacres and the execution of Louis XVI vindicated Burke’s dire predictions. </a:t>
            </a:r>
            <a:endParaRPr lang="en-US" dirty="0"/>
          </a:p>
        </p:txBody>
      </p:sp>
      <p:sp>
        <p:nvSpPr>
          <p:cNvPr id="3" name="Title 2"/>
          <p:cNvSpPr>
            <a:spLocks noGrp="1"/>
          </p:cNvSpPr>
          <p:nvPr>
            <p:ph type="title"/>
          </p:nvPr>
        </p:nvSpPr>
        <p:spPr/>
        <p:txBody>
          <a:bodyPr/>
          <a:lstStyle/>
          <a:p>
            <a:r>
              <a:rPr lang="en-US" dirty="0" smtClean="0"/>
              <a:t>B.  European Reaction</a:t>
            </a:r>
            <a:endParaRPr lang="en-US" dirty="0"/>
          </a:p>
        </p:txBody>
      </p:sp>
    </p:spTree>
    <p:extLst>
      <p:ext uri="{BB962C8B-B14F-4D97-AF65-F5344CB8AC3E}">
        <p14:creationId xmlns:p14="http://schemas.microsoft.com/office/powerpoint/2010/main" val="27113151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England, Spain, Holland and Sardinia joined Prussian and Austria to form the First Coalition.  In the spring of 1793, First Coalition armies converged on France. </a:t>
            </a:r>
          </a:p>
          <a:p>
            <a:r>
              <a:rPr lang="en-US" dirty="0" smtClean="0"/>
              <a:t>2.  Internal strife also threatened the National Convention.  </a:t>
            </a:r>
            <a:r>
              <a:rPr lang="en-US" dirty="0" err="1" smtClean="0"/>
              <a:t>Girondists</a:t>
            </a:r>
            <a:r>
              <a:rPr lang="en-US" dirty="0" smtClean="0"/>
              <a:t> and royalist Catholics rebelled against the tyranny of radical Jacobins.  </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smtClean="0"/>
              <a:t>C.  Foreign and Domestic Threats</a:t>
            </a:r>
            <a:endParaRPr lang="en-US" dirty="0"/>
          </a:p>
        </p:txBody>
      </p:sp>
    </p:spTree>
    <p:extLst>
      <p:ext uri="{BB962C8B-B14F-4D97-AF65-F5344CB8AC3E}">
        <p14:creationId xmlns:p14="http://schemas.microsoft.com/office/powerpoint/2010/main" val="30831013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1.  Faced with foreign invaders and the threat of domestic rebellion, the National Convention established the Committee of Public Safety to defend France and safeguard the Revolution.  </a:t>
            </a:r>
          </a:p>
          <a:p>
            <a:r>
              <a:rPr lang="en-US" dirty="0" smtClean="0"/>
              <a:t>2.  Led by Robespierre, the Committee of Public Safety exercised dictatorial power as it carried out a Reign of Terror.</a:t>
            </a:r>
          </a:p>
          <a:p>
            <a:r>
              <a:rPr lang="en-US" dirty="0" smtClean="0"/>
              <a:t>3.  In the name of creating a Republic of Virtue, Robespierre executed the queen, his chief rivals, and thousands of ‘dangerous’ class enemies.  </a:t>
            </a:r>
            <a:endParaRPr lang="en-US" dirty="0"/>
          </a:p>
        </p:txBody>
      </p:sp>
      <p:sp>
        <p:nvSpPr>
          <p:cNvPr id="3" name="Title 2"/>
          <p:cNvSpPr>
            <a:spLocks noGrp="1"/>
          </p:cNvSpPr>
          <p:nvPr>
            <p:ph type="title"/>
          </p:nvPr>
        </p:nvSpPr>
        <p:spPr/>
        <p:txBody>
          <a:bodyPr/>
          <a:lstStyle/>
          <a:p>
            <a:r>
              <a:rPr lang="en-US" dirty="0" smtClean="0"/>
              <a:t>D.  The Reign of Terror</a:t>
            </a:r>
            <a:endParaRPr lang="en-US" dirty="0"/>
          </a:p>
        </p:txBody>
      </p:sp>
    </p:spTree>
    <p:extLst>
      <p:ext uri="{BB962C8B-B14F-4D97-AF65-F5344CB8AC3E}">
        <p14:creationId xmlns:p14="http://schemas.microsoft.com/office/powerpoint/2010/main" val="17610875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1.  While the Terror crushed domestic dissent, Robespierre turned to the danger posed by the First Coalition.  In 1793, the Committee of Public Safety proclaimed a ‘levee en masse’ decreeing compulsory military service for all men between the ages of 18 and 40.</a:t>
            </a:r>
          </a:p>
          <a:p>
            <a:r>
              <a:rPr lang="en-US" dirty="0" smtClean="0"/>
              <a:t>2.  The levee en masse created a national military based upon mass participation.  This marked the first example of the complete mobilization of a country for war. </a:t>
            </a:r>
          </a:p>
          <a:p>
            <a:pPr marL="109728" indent="0">
              <a:buNone/>
            </a:pPr>
            <a:endParaRPr lang="en-US" dirty="0"/>
          </a:p>
        </p:txBody>
      </p:sp>
      <p:sp>
        <p:nvSpPr>
          <p:cNvPr id="3" name="Title 2"/>
          <p:cNvSpPr>
            <a:spLocks noGrp="1"/>
          </p:cNvSpPr>
          <p:nvPr>
            <p:ph type="title"/>
          </p:nvPr>
        </p:nvSpPr>
        <p:spPr/>
        <p:txBody>
          <a:bodyPr>
            <a:normAutofit/>
          </a:bodyPr>
          <a:lstStyle/>
          <a:p>
            <a:r>
              <a:rPr lang="en-US" dirty="0" smtClean="0"/>
              <a:t>E.  The ‘Nation in Arms’</a:t>
            </a:r>
            <a:endParaRPr lang="en-US" dirty="0"/>
          </a:p>
        </p:txBody>
      </p:sp>
    </p:spTree>
    <p:extLst>
      <p:ext uri="{BB962C8B-B14F-4D97-AF65-F5344CB8AC3E}">
        <p14:creationId xmlns:p14="http://schemas.microsoft.com/office/powerpoint/2010/main" val="27401469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  Motivated by patriotism and led by corps of talented young officers that included Napoleon Bonaparte, France’s citizen-soldiers defeated the First Coalition’s professional armies.  </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5704201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The Committee of Public Safety successfully crushed internal dissent and defeated the First Coalition.  Despite these victories, Robespierre continued to pursue his fanatical dream of creating a Republic of Virtue.</a:t>
            </a:r>
          </a:p>
          <a:p>
            <a:r>
              <a:rPr lang="en-US" dirty="0" smtClean="0"/>
              <a:t>2.  Fearing for their lives and yearning for stability, the National Convention reasserted its authority by executing Robespierre.</a:t>
            </a:r>
            <a:endParaRPr lang="en-US" dirty="0"/>
          </a:p>
        </p:txBody>
      </p:sp>
      <p:sp>
        <p:nvSpPr>
          <p:cNvPr id="3" name="Title 2"/>
          <p:cNvSpPr>
            <a:spLocks noGrp="1"/>
          </p:cNvSpPr>
          <p:nvPr>
            <p:ph type="title"/>
          </p:nvPr>
        </p:nvSpPr>
        <p:spPr/>
        <p:txBody>
          <a:bodyPr/>
          <a:lstStyle/>
          <a:p>
            <a:r>
              <a:rPr lang="en-US" dirty="0" smtClean="0"/>
              <a:t>F.  The </a:t>
            </a:r>
            <a:r>
              <a:rPr lang="en-US" dirty="0" err="1" smtClean="0"/>
              <a:t>Thermidorian</a:t>
            </a:r>
            <a:r>
              <a:rPr lang="en-US" dirty="0" smtClean="0"/>
              <a:t> Reaction</a:t>
            </a:r>
            <a:endParaRPr lang="en-US" dirty="0"/>
          </a:p>
        </p:txBody>
      </p:sp>
    </p:spTree>
    <p:extLst>
      <p:ext uri="{BB962C8B-B14F-4D97-AF65-F5344CB8AC3E}">
        <p14:creationId xmlns:p14="http://schemas.microsoft.com/office/powerpoint/2010/main" val="26299520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  Robespierre’s death ended the radical phase of the French Revolution.  On the new revolutionary calendar, July was called </a:t>
            </a:r>
            <a:r>
              <a:rPr lang="en-US" i="1" dirty="0" err="1" smtClean="0"/>
              <a:t>Thermidor</a:t>
            </a:r>
            <a:r>
              <a:rPr lang="en-US" i="1" dirty="0" smtClean="0"/>
              <a:t>  </a:t>
            </a:r>
            <a:r>
              <a:rPr lang="en-US" dirty="0" smtClean="0"/>
              <a:t>from the French word for ‘heat’.  Hence, the revolt against Robespierre is called the </a:t>
            </a:r>
            <a:r>
              <a:rPr lang="en-US" dirty="0" err="1" smtClean="0"/>
              <a:t>Thermidorian</a:t>
            </a:r>
            <a:r>
              <a:rPr lang="en-US" dirty="0" smtClean="0"/>
              <a:t> reaction.  </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42453851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VI.  The Directory , 1795-1799</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3138" y="1271588"/>
            <a:ext cx="4657725" cy="431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30096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1.  The government consisted of a two-house legislature and an executive body of five men known as the Directory.</a:t>
            </a:r>
          </a:p>
          <a:p>
            <a:r>
              <a:rPr lang="en-US" dirty="0" smtClean="0"/>
              <a:t>2.  Dominated by rich bourgeoisie, the Directory proved to be corrupt and unpopular.  </a:t>
            </a:r>
            <a:endParaRPr lang="en-US" dirty="0"/>
          </a:p>
        </p:txBody>
      </p:sp>
      <p:sp>
        <p:nvSpPr>
          <p:cNvPr id="3" name="Title 2"/>
          <p:cNvSpPr>
            <a:spLocks noGrp="1"/>
          </p:cNvSpPr>
          <p:nvPr>
            <p:ph type="title"/>
          </p:nvPr>
        </p:nvSpPr>
        <p:spPr/>
        <p:txBody>
          <a:bodyPr/>
          <a:lstStyle/>
          <a:p>
            <a:r>
              <a:rPr lang="en-US" dirty="0" smtClean="0"/>
              <a:t>A.  Bourgeoisie Misrule</a:t>
            </a:r>
            <a:endParaRPr lang="en-US" dirty="0"/>
          </a:p>
        </p:txBody>
      </p:sp>
    </p:spTree>
    <p:extLst>
      <p:ext uri="{BB962C8B-B14F-4D97-AF65-F5344CB8AC3E}">
        <p14:creationId xmlns:p14="http://schemas.microsoft.com/office/powerpoint/2010/main" val="122836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Louis XIV’s </a:t>
            </a:r>
            <a:r>
              <a:rPr lang="en-US" dirty="0" err="1" smtClean="0"/>
              <a:t>proligate</a:t>
            </a:r>
            <a:r>
              <a:rPr lang="en-US" dirty="0" smtClean="0"/>
              <a:t> spending left a massive public debt that consumed half the nation’s tax revenues.</a:t>
            </a:r>
          </a:p>
          <a:p>
            <a:r>
              <a:rPr lang="en-US" dirty="0" smtClean="0"/>
              <a:t>2.  The cost of fighting the Seven Years’ War and financing the American War for Independence worsened the fiscal crisis.</a:t>
            </a:r>
            <a:endParaRPr lang="en-US" dirty="0"/>
          </a:p>
        </p:txBody>
      </p:sp>
      <p:sp>
        <p:nvSpPr>
          <p:cNvPr id="3" name="Title 2"/>
          <p:cNvSpPr>
            <a:spLocks noGrp="1"/>
          </p:cNvSpPr>
          <p:nvPr>
            <p:ph type="title"/>
          </p:nvPr>
        </p:nvSpPr>
        <p:spPr/>
        <p:txBody>
          <a:bodyPr/>
          <a:lstStyle/>
          <a:p>
            <a:r>
              <a:rPr lang="en-US" dirty="0" smtClean="0"/>
              <a:t>B.  Government Debt</a:t>
            </a:r>
            <a:endParaRPr lang="en-US" dirty="0"/>
          </a:p>
        </p:txBody>
      </p:sp>
    </p:spTree>
    <p:extLst>
      <p:ext uri="{BB962C8B-B14F-4D97-AF65-F5344CB8AC3E}">
        <p14:creationId xmlns:p14="http://schemas.microsoft.com/office/powerpoint/2010/main" val="23452301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Public discontent mounted as the Directory failed to deal with inflation, food shortages and corruption.</a:t>
            </a:r>
          </a:p>
          <a:p>
            <a:r>
              <a:rPr lang="en-US" dirty="0" smtClean="0"/>
              <a:t>2.  On November 9, 1799, an ambitious and talented young general named Napoleon Bonaparte overthrew the Directory and seized power.  </a:t>
            </a:r>
            <a:endParaRPr lang="en-US" dirty="0"/>
          </a:p>
        </p:txBody>
      </p:sp>
      <p:sp>
        <p:nvSpPr>
          <p:cNvPr id="3" name="Title 2"/>
          <p:cNvSpPr>
            <a:spLocks noGrp="1"/>
          </p:cNvSpPr>
          <p:nvPr>
            <p:ph type="title"/>
          </p:nvPr>
        </p:nvSpPr>
        <p:spPr/>
        <p:txBody>
          <a:bodyPr/>
          <a:lstStyle/>
          <a:p>
            <a:r>
              <a:rPr lang="en-US" dirty="0" smtClean="0"/>
              <a:t>B.  The Fall of the Directory</a:t>
            </a:r>
            <a:endParaRPr lang="en-US" dirty="0"/>
          </a:p>
        </p:txBody>
      </p:sp>
    </p:spTree>
    <p:extLst>
      <p:ext uri="{BB962C8B-B14F-4D97-AF65-F5344CB8AC3E}">
        <p14:creationId xmlns:p14="http://schemas.microsoft.com/office/powerpoint/2010/main" val="2411789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French nobles were exempt from paying taxes.</a:t>
            </a:r>
          </a:p>
          <a:p>
            <a:r>
              <a:rPr lang="en-US" dirty="0" smtClean="0"/>
              <a:t>2.  The nobles successfully resisted all attempts to reform the tax system.</a:t>
            </a:r>
          </a:p>
          <a:p>
            <a:endParaRPr lang="en-US" dirty="0"/>
          </a:p>
        </p:txBody>
      </p:sp>
      <p:sp>
        <p:nvSpPr>
          <p:cNvPr id="3" name="Title 2"/>
          <p:cNvSpPr>
            <a:spLocks noGrp="1"/>
          </p:cNvSpPr>
          <p:nvPr>
            <p:ph type="title"/>
          </p:nvPr>
        </p:nvSpPr>
        <p:spPr/>
        <p:txBody>
          <a:bodyPr/>
          <a:lstStyle/>
          <a:p>
            <a:r>
              <a:rPr lang="en-US" dirty="0" smtClean="0"/>
              <a:t>C.  Aristocratic Resistance</a:t>
            </a:r>
            <a:endParaRPr lang="en-US" dirty="0"/>
          </a:p>
        </p:txBody>
      </p:sp>
    </p:spTree>
    <p:extLst>
      <p:ext uri="{BB962C8B-B14F-4D97-AF65-F5344CB8AC3E}">
        <p14:creationId xmlns:p14="http://schemas.microsoft.com/office/powerpoint/2010/main" val="764052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Louis XV (reigned 1715-1774) was a weak and indecisive ruler.</a:t>
            </a:r>
          </a:p>
          <a:p>
            <a:r>
              <a:rPr lang="en-US" dirty="0" smtClean="0"/>
              <a:t>2.  Louis XVI (reigned 1774-1792) and his Austrian wife Marie Antoinette were particularly unpopular and frivolous.</a:t>
            </a:r>
          </a:p>
          <a:p>
            <a:r>
              <a:rPr lang="en-US" dirty="0" smtClean="0"/>
              <a:t>3.  The high court of Paris – the </a:t>
            </a:r>
            <a:r>
              <a:rPr lang="en-US" dirty="0" err="1" smtClean="0"/>
              <a:t>Parliment</a:t>
            </a:r>
            <a:r>
              <a:rPr lang="en-US" dirty="0" smtClean="0"/>
              <a:t>- assumed the right to approve or disapprove the king’s decrees, thus further eroding royal power.  </a:t>
            </a:r>
            <a:endParaRPr lang="en-US" dirty="0"/>
          </a:p>
        </p:txBody>
      </p:sp>
      <p:sp>
        <p:nvSpPr>
          <p:cNvPr id="3" name="Title 2"/>
          <p:cNvSpPr>
            <a:spLocks noGrp="1"/>
          </p:cNvSpPr>
          <p:nvPr>
            <p:ph type="title"/>
          </p:nvPr>
        </p:nvSpPr>
        <p:spPr/>
        <p:txBody>
          <a:bodyPr/>
          <a:lstStyle/>
          <a:p>
            <a:r>
              <a:rPr lang="en-US" dirty="0" smtClean="0"/>
              <a:t>D.  Royal Weakness</a:t>
            </a:r>
            <a:endParaRPr lang="en-US" dirty="0"/>
          </a:p>
        </p:txBody>
      </p:sp>
    </p:spTree>
    <p:extLst>
      <p:ext uri="{BB962C8B-B14F-4D97-AF65-F5344CB8AC3E}">
        <p14:creationId xmlns:p14="http://schemas.microsoft.com/office/powerpoint/2010/main" val="2071672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II.  Estates General</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783080"/>
            <a:ext cx="6248400" cy="3749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768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By the spring of 1789, the French government faced the imminent threat of bankruptcy.</a:t>
            </a:r>
          </a:p>
          <a:p>
            <a:r>
              <a:rPr lang="en-US" dirty="0" smtClean="0"/>
              <a:t>2.  The refusal of the Assembly of Notables to support Louis XVI’s program of tax reform forced the king to call a meeting of the Estates General.</a:t>
            </a:r>
            <a:endParaRPr lang="en-US" dirty="0"/>
          </a:p>
        </p:txBody>
      </p:sp>
      <p:sp>
        <p:nvSpPr>
          <p:cNvPr id="3" name="Title 2"/>
          <p:cNvSpPr>
            <a:spLocks noGrp="1"/>
          </p:cNvSpPr>
          <p:nvPr>
            <p:ph type="title"/>
          </p:nvPr>
        </p:nvSpPr>
        <p:spPr/>
        <p:txBody>
          <a:bodyPr/>
          <a:lstStyle/>
          <a:p>
            <a:r>
              <a:rPr lang="en-US" dirty="0" smtClean="0"/>
              <a:t>A.  Calling The Estates General</a:t>
            </a:r>
            <a:endParaRPr lang="en-US" dirty="0"/>
          </a:p>
        </p:txBody>
      </p:sp>
    </p:spTree>
    <p:extLst>
      <p:ext uri="{BB962C8B-B14F-4D97-AF65-F5344CB8AC3E}">
        <p14:creationId xmlns:p14="http://schemas.microsoft.com/office/powerpoint/2010/main" val="1669988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The first estate:  the clergy</a:t>
            </a:r>
          </a:p>
          <a:p>
            <a:pPr marL="393192" lvl="1" indent="0">
              <a:buNone/>
            </a:pPr>
            <a:r>
              <a:rPr lang="en-US" dirty="0" smtClean="0"/>
              <a:t>-The Catholic Church held about 20 percent of the land.</a:t>
            </a:r>
          </a:p>
          <a:p>
            <a:pPr marL="393192" lvl="1" indent="0">
              <a:buNone/>
            </a:pPr>
            <a:r>
              <a:rPr lang="en-US" dirty="0" smtClean="0"/>
              <a:t>-The French clergy paid no direct taxes.  Instead, they gave the government a ‘free gift’ of about 2% of their income</a:t>
            </a:r>
          </a:p>
          <a:p>
            <a:pPr marL="393192" lvl="1" indent="0">
              <a:buNone/>
            </a:pPr>
            <a:endParaRPr lang="en-US" dirty="0" smtClean="0"/>
          </a:p>
          <a:p>
            <a:pPr marL="393192" lvl="1" indent="0">
              <a:buNone/>
            </a:pPr>
            <a:r>
              <a:rPr lang="en-US" b="1" dirty="0" smtClean="0"/>
              <a:t>2.  The second estate:  the nobility</a:t>
            </a:r>
            <a:endParaRPr lang="en-US" b="1" dirty="0"/>
          </a:p>
          <a:p>
            <a:pPr marL="393192" lvl="1" indent="0">
              <a:buNone/>
            </a:pPr>
            <a:r>
              <a:rPr lang="en-US" sz="2400" dirty="0" smtClean="0"/>
              <a:t>-Nobles comprised 2 to 4% of the population</a:t>
            </a:r>
          </a:p>
          <a:p>
            <a:pPr marL="393192" lvl="1" indent="0">
              <a:buNone/>
            </a:pPr>
            <a:r>
              <a:rPr lang="en-US" sz="2400" dirty="0" smtClean="0"/>
              <a:t>-Nobles owned about 25% of the land</a:t>
            </a:r>
          </a:p>
        </p:txBody>
      </p:sp>
      <p:sp>
        <p:nvSpPr>
          <p:cNvPr id="3" name="Title 2"/>
          <p:cNvSpPr>
            <a:spLocks noGrp="1"/>
          </p:cNvSpPr>
          <p:nvPr>
            <p:ph type="title"/>
          </p:nvPr>
        </p:nvSpPr>
        <p:spPr/>
        <p:txBody>
          <a:bodyPr/>
          <a:lstStyle/>
          <a:p>
            <a:r>
              <a:rPr lang="en-US" dirty="0" smtClean="0"/>
              <a:t>B.  The Three Estates</a:t>
            </a:r>
            <a:endParaRPr lang="en-US" dirty="0"/>
          </a:p>
        </p:txBody>
      </p:sp>
    </p:spTree>
    <p:extLst>
      <p:ext uri="{BB962C8B-B14F-4D97-AF65-F5344CB8AC3E}">
        <p14:creationId xmlns:p14="http://schemas.microsoft.com/office/powerpoint/2010/main" val="35202537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TotalTime>
  <Words>2065</Words>
  <Application>Microsoft Office PowerPoint</Application>
  <PresentationFormat>On-screen Show (4:3)</PresentationFormat>
  <Paragraphs>119</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Concourse</vt:lpstr>
      <vt:lpstr>The French Revolution and Napoleon</vt:lpstr>
      <vt:lpstr>I.  The Old Regime</vt:lpstr>
      <vt:lpstr>A.  Peasant Distress</vt:lpstr>
      <vt:lpstr>B.  Government Debt</vt:lpstr>
      <vt:lpstr>C.  Aristocratic Resistance</vt:lpstr>
      <vt:lpstr>D.  Royal Weakness</vt:lpstr>
      <vt:lpstr>II.  Estates General</vt:lpstr>
      <vt:lpstr>A.  Calling The Estates General</vt:lpstr>
      <vt:lpstr>B.  The Three Estates</vt:lpstr>
      <vt:lpstr>The Three Estates (con’t)</vt:lpstr>
      <vt:lpstr>C.  The Tennis Court Oath,        June 1789</vt:lpstr>
      <vt:lpstr>PowerPoint Presentation</vt:lpstr>
      <vt:lpstr>III.  The National Assembly,        1789-1791</vt:lpstr>
      <vt:lpstr>A.  The Storming of Bastille</vt:lpstr>
      <vt:lpstr>PowerPoint Presentation</vt:lpstr>
      <vt:lpstr>B.  The Declaration of the Rights of Man and the Citizen, August 1789</vt:lpstr>
      <vt:lpstr>C.  The Rights of Women</vt:lpstr>
      <vt:lpstr>D.  Women’s March to Versailles,         October 1789</vt:lpstr>
      <vt:lpstr>E.  The Civil Constitution of the Clergy, August 1790</vt:lpstr>
      <vt:lpstr>F.  Reforms of the National Assembly</vt:lpstr>
      <vt:lpstr>IV.  The Legislative Assembly,         1791-1792</vt:lpstr>
      <vt:lpstr>A.  Factions in the Legislative     Assembly</vt:lpstr>
      <vt:lpstr>PowerPoint Presentation</vt:lpstr>
      <vt:lpstr>PowerPoint Presentation</vt:lpstr>
      <vt:lpstr>B.  France Versus Austria and  Prussia</vt:lpstr>
      <vt:lpstr>C.  The Second French Revolution</vt:lpstr>
      <vt:lpstr>PowerPoint Presentation</vt:lpstr>
      <vt:lpstr>V.  The National Convention,   1792-1795</vt:lpstr>
      <vt:lpstr>A.  The Execution of Louis XVI</vt:lpstr>
      <vt:lpstr>PowerPoint Presentation</vt:lpstr>
      <vt:lpstr>B.  European Reaction</vt:lpstr>
      <vt:lpstr>C.  Foreign and Domestic Threats</vt:lpstr>
      <vt:lpstr>D.  The Reign of Terror</vt:lpstr>
      <vt:lpstr>E.  The ‘Nation in Arms’</vt:lpstr>
      <vt:lpstr>PowerPoint Presentation</vt:lpstr>
      <vt:lpstr>F.  The Thermidorian Reaction</vt:lpstr>
      <vt:lpstr>PowerPoint Presentation</vt:lpstr>
      <vt:lpstr>VI.  The Directory , 1795-1799</vt:lpstr>
      <vt:lpstr>A.  Bourgeoisie Misrule</vt:lpstr>
      <vt:lpstr>B.  The Fall of the Directory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French Revolution and Napoleon</dc:title>
  <dc:creator>Windows User</dc:creator>
  <cp:lastModifiedBy>Windows User</cp:lastModifiedBy>
  <cp:revision>30</cp:revision>
  <dcterms:created xsi:type="dcterms:W3CDTF">2013-08-29T16:13:56Z</dcterms:created>
  <dcterms:modified xsi:type="dcterms:W3CDTF">2013-09-04T17:51:09Z</dcterms:modified>
</cp:coreProperties>
</file>