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9" r:id="rId3"/>
    <p:sldId id="257" r:id="rId4"/>
    <p:sldId id="297" r:id="rId5"/>
    <p:sldId id="258" r:id="rId6"/>
    <p:sldId id="259" r:id="rId7"/>
    <p:sldId id="296" r:id="rId8"/>
    <p:sldId id="260" r:id="rId9"/>
    <p:sldId id="261" r:id="rId10"/>
    <p:sldId id="288" r:id="rId11"/>
    <p:sldId id="262" r:id="rId12"/>
    <p:sldId id="263" r:id="rId13"/>
    <p:sldId id="267" r:id="rId14"/>
    <p:sldId id="264" r:id="rId15"/>
    <p:sldId id="265" r:id="rId16"/>
    <p:sldId id="266" r:id="rId17"/>
    <p:sldId id="268" r:id="rId18"/>
    <p:sldId id="270" r:id="rId19"/>
    <p:sldId id="271" r:id="rId20"/>
    <p:sldId id="273" r:id="rId21"/>
    <p:sldId id="275" r:id="rId22"/>
    <p:sldId id="274" r:id="rId23"/>
    <p:sldId id="276" r:id="rId24"/>
    <p:sldId id="277" r:id="rId25"/>
    <p:sldId id="278" r:id="rId26"/>
    <p:sldId id="279" r:id="rId27"/>
    <p:sldId id="272" r:id="rId28"/>
    <p:sldId id="280" r:id="rId29"/>
    <p:sldId id="281" r:id="rId30"/>
    <p:sldId id="282" r:id="rId31"/>
    <p:sldId id="284" r:id="rId32"/>
    <p:sldId id="285" r:id="rId33"/>
    <p:sldId id="286" r:id="rId34"/>
    <p:sldId id="287" r:id="rId35"/>
    <p:sldId id="283" r:id="rId36"/>
    <p:sldId id="289" r:id="rId37"/>
    <p:sldId id="290" r:id="rId38"/>
    <p:sldId id="291" r:id="rId39"/>
    <p:sldId id="292" r:id="rId40"/>
    <p:sldId id="293"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64" autoAdjust="0"/>
  </p:normalViewPr>
  <p:slideViewPr>
    <p:cSldViewPr>
      <p:cViewPr varScale="1">
        <p:scale>
          <a:sx n="60" d="100"/>
          <a:sy n="60" d="100"/>
        </p:scale>
        <p:origin x="-1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1B4C-C39E-42F1-BE38-DB9FCD62ECEF}" type="datetimeFigureOut">
              <a:rPr lang="en-US" smtClean="0"/>
              <a:pPr/>
              <a:t>11/23/2011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626CF-4380-4C38-887A-8879C6806D3C}" type="slidenum">
              <a:rPr lang="en-US" smtClean="0"/>
              <a:pPr/>
              <a:t>‹#›</a:t>
            </a:fld>
            <a:endParaRPr lang="en-US"/>
          </a:p>
        </p:txBody>
      </p:sp>
    </p:spTree>
    <p:extLst>
      <p:ext uri="{BB962C8B-B14F-4D97-AF65-F5344CB8AC3E}">
        <p14:creationId xmlns:p14="http://schemas.microsoft.com/office/powerpoint/2010/main" val="173803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626CF-4380-4C38-887A-8879C6806D3C}" type="slidenum">
              <a:rPr lang="en-US" smtClean="0"/>
              <a:pPr/>
              <a:t>24</a:t>
            </a:fld>
            <a:endParaRPr lang="en-US"/>
          </a:p>
        </p:txBody>
      </p:sp>
    </p:spTree>
    <p:extLst>
      <p:ext uri="{BB962C8B-B14F-4D97-AF65-F5344CB8AC3E}">
        <p14:creationId xmlns:p14="http://schemas.microsoft.com/office/powerpoint/2010/main" val="392769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C601F17-0A06-497D-8ED4-CB402030A3C6}" type="datetime1">
              <a:rPr lang="en-US" smtClean="0"/>
              <a:pPr/>
              <a:t>11/23/2011</a:t>
            </a:fld>
            <a:endParaRPr lang="en-US"/>
          </a:p>
        </p:txBody>
      </p:sp>
      <p:sp>
        <p:nvSpPr>
          <p:cNvPr id="16" name="Slide Number Placeholder 15"/>
          <p:cNvSpPr>
            <a:spLocks noGrp="1"/>
          </p:cNvSpPr>
          <p:nvPr>
            <p:ph type="sldNum" sz="quarter" idx="11"/>
          </p:nvPr>
        </p:nvSpPr>
        <p:spPr/>
        <p:txBody>
          <a:bodyPr/>
          <a:lstStyle/>
          <a:p>
            <a:fld id="{67F1A393-1929-47E8-8BBC-2B8143629534}"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Social 30-2 so3.6 so3.7</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4EBDB6-F026-40D6-967C-F17294753BC8}" type="datetime1">
              <a:rPr lang="en-US" smtClean="0"/>
              <a:pPr/>
              <a:t>11/23/2011</a:t>
            </a:fld>
            <a:endParaRPr lang="en-US"/>
          </a:p>
        </p:txBody>
      </p:sp>
      <p:sp>
        <p:nvSpPr>
          <p:cNvPr id="5" name="Footer Placeholder 4"/>
          <p:cNvSpPr>
            <a:spLocks noGrp="1"/>
          </p:cNvSpPr>
          <p:nvPr>
            <p:ph type="ftr" sz="quarter" idx="11"/>
          </p:nvPr>
        </p:nvSpPr>
        <p:spPr/>
        <p:txBody>
          <a:bodyPr/>
          <a:lstStyle/>
          <a:p>
            <a:r>
              <a:rPr lang="en-US" smtClean="0"/>
              <a:t>Social 30-2 so3.6 so3.7</a:t>
            </a:r>
            <a:endParaRPr lang="en-US"/>
          </a:p>
        </p:txBody>
      </p:sp>
      <p:sp>
        <p:nvSpPr>
          <p:cNvPr id="6" name="Slide Number Placeholder 5"/>
          <p:cNvSpPr>
            <a:spLocks noGrp="1"/>
          </p:cNvSpPr>
          <p:nvPr>
            <p:ph type="sldNum" sz="quarter" idx="12"/>
          </p:nvPr>
        </p:nvSpPr>
        <p:spPr/>
        <p:txBody>
          <a:bodyPr/>
          <a:lstStyle/>
          <a:p>
            <a:fld id="{67F1A393-1929-47E8-8BBC-2B81436295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891872-EA6E-424E-8B3D-3A8D81BA54C1}" type="datetime1">
              <a:rPr lang="en-US" smtClean="0"/>
              <a:pPr/>
              <a:t>11/23/2011</a:t>
            </a:fld>
            <a:endParaRPr lang="en-US"/>
          </a:p>
        </p:txBody>
      </p:sp>
      <p:sp>
        <p:nvSpPr>
          <p:cNvPr id="5" name="Footer Placeholder 4"/>
          <p:cNvSpPr>
            <a:spLocks noGrp="1"/>
          </p:cNvSpPr>
          <p:nvPr>
            <p:ph type="ftr" sz="quarter" idx="11"/>
          </p:nvPr>
        </p:nvSpPr>
        <p:spPr/>
        <p:txBody>
          <a:bodyPr/>
          <a:lstStyle/>
          <a:p>
            <a:r>
              <a:rPr lang="en-US" smtClean="0"/>
              <a:t>Social 30-2 so3.6 so3.7</a:t>
            </a:r>
            <a:endParaRPr lang="en-US"/>
          </a:p>
        </p:txBody>
      </p:sp>
      <p:sp>
        <p:nvSpPr>
          <p:cNvPr id="6" name="Slide Number Placeholder 5"/>
          <p:cNvSpPr>
            <a:spLocks noGrp="1"/>
          </p:cNvSpPr>
          <p:nvPr>
            <p:ph type="sldNum" sz="quarter" idx="12"/>
          </p:nvPr>
        </p:nvSpPr>
        <p:spPr/>
        <p:txBody>
          <a:bodyPr/>
          <a:lstStyle/>
          <a:p>
            <a:fld id="{67F1A393-1929-47E8-8BBC-2B81436295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D4F56EC-7B1C-4713-AAA3-E152EB0AC055}" type="datetime1">
              <a:rPr lang="en-US" smtClean="0"/>
              <a:pPr/>
              <a:t>11/23/2011</a:t>
            </a:fld>
            <a:endParaRPr lang="en-US"/>
          </a:p>
        </p:txBody>
      </p:sp>
      <p:sp>
        <p:nvSpPr>
          <p:cNvPr id="15" name="Slide Number Placeholder 14"/>
          <p:cNvSpPr>
            <a:spLocks noGrp="1"/>
          </p:cNvSpPr>
          <p:nvPr>
            <p:ph type="sldNum" sz="quarter" idx="15"/>
          </p:nvPr>
        </p:nvSpPr>
        <p:spPr/>
        <p:txBody>
          <a:bodyPr/>
          <a:lstStyle>
            <a:lvl1pPr algn="ctr">
              <a:defRPr/>
            </a:lvl1pPr>
          </a:lstStyle>
          <a:p>
            <a:fld id="{67F1A393-1929-47E8-8BBC-2B8143629534}" type="slidenum">
              <a:rPr lang="en-US" smtClean="0"/>
              <a:pPr/>
              <a:t>‹#›</a:t>
            </a:fld>
            <a:endParaRPr lang="en-US"/>
          </a:p>
        </p:txBody>
      </p:sp>
      <p:sp>
        <p:nvSpPr>
          <p:cNvPr id="16" name="Footer Placeholder 15"/>
          <p:cNvSpPr>
            <a:spLocks noGrp="1"/>
          </p:cNvSpPr>
          <p:nvPr>
            <p:ph type="ftr" sz="quarter" idx="16"/>
          </p:nvPr>
        </p:nvSpPr>
        <p:spPr/>
        <p:txBody>
          <a:bodyPr/>
          <a:lstStyle/>
          <a:p>
            <a:r>
              <a:rPr lang="en-US" smtClean="0"/>
              <a:t>Social 30-2 so3.6 so3.7</a:t>
            </a: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37F22D-7A13-4AB0-A7C0-74B93E86526F}" type="datetime1">
              <a:rPr lang="en-US" smtClean="0"/>
              <a:pPr/>
              <a:t>11/23/2011</a:t>
            </a:fld>
            <a:endParaRPr lang="en-US"/>
          </a:p>
        </p:txBody>
      </p:sp>
      <p:sp>
        <p:nvSpPr>
          <p:cNvPr id="5" name="Footer Placeholder 4"/>
          <p:cNvSpPr>
            <a:spLocks noGrp="1"/>
          </p:cNvSpPr>
          <p:nvPr>
            <p:ph type="ftr" sz="quarter" idx="11"/>
          </p:nvPr>
        </p:nvSpPr>
        <p:spPr/>
        <p:txBody>
          <a:bodyPr/>
          <a:lstStyle/>
          <a:p>
            <a:r>
              <a:rPr lang="en-US" smtClean="0"/>
              <a:t>Social 30-2 so3.6 so3.7</a:t>
            </a:r>
            <a:endParaRPr lang="en-US"/>
          </a:p>
        </p:txBody>
      </p:sp>
      <p:sp>
        <p:nvSpPr>
          <p:cNvPr id="6" name="Slide Number Placeholder 5"/>
          <p:cNvSpPr>
            <a:spLocks noGrp="1"/>
          </p:cNvSpPr>
          <p:nvPr>
            <p:ph type="sldNum" sz="quarter" idx="12"/>
          </p:nvPr>
        </p:nvSpPr>
        <p:spPr/>
        <p:txBody>
          <a:bodyPr/>
          <a:lstStyle/>
          <a:p>
            <a:fld id="{67F1A393-1929-47E8-8BBC-2B814362953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88E25D-15DF-42C3-82CD-7CF729ED7804}" type="datetime1">
              <a:rPr lang="en-US" smtClean="0"/>
              <a:pPr/>
              <a:t>11/23/2011</a:t>
            </a:fld>
            <a:endParaRPr lang="en-US"/>
          </a:p>
        </p:txBody>
      </p:sp>
      <p:sp>
        <p:nvSpPr>
          <p:cNvPr id="6" name="Footer Placeholder 5"/>
          <p:cNvSpPr>
            <a:spLocks noGrp="1"/>
          </p:cNvSpPr>
          <p:nvPr>
            <p:ph type="ftr" sz="quarter" idx="11"/>
          </p:nvPr>
        </p:nvSpPr>
        <p:spPr/>
        <p:txBody>
          <a:bodyPr/>
          <a:lstStyle/>
          <a:p>
            <a:r>
              <a:rPr lang="en-US" smtClean="0"/>
              <a:t>Social 30-2 so3.6 so3.7</a:t>
            </a:r>
            <a:endParaRPr lang="en-US"/>
          </a:p>
        </p:txBody>
      </p:sp>
      <p:sp>
        <p:nvSpPr>
          <p:cNvPr id="7" name="Slide Number Placeholder 6"/>
          <p:cNvSpPr>
            <a:spLocks noGrp="1"/>
          </p:cNvSpPr>
          <p:nvPr>
            <p:ph type="sldNum" sz="quarter" idx="12"/>
          </p:nvPr>
        </p:nvSpPr>
        <p:spPr/>
        <p:txBody>
          <a:bodyPr/>
          <a:lstStyle/>
          <a:p>
            <a:fld id="{67F1A393-1929-47E8-8BBC-2B814362953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7F1A393-1929-47E8-8BBC-2B8143629534}"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Social 30-2 so3.6 so3.7</a:t>
            </a:r>
            <a:endParaRPr lang="en-US"/>
          </a:p>
        </p:txBody>
      </p:sp>
      <p:sp>
        <p:nvSpPr>
          <p:cNvPr id="7" name="Date Placeholder 6"/>
          <p:cNvSpPr>
            <a:spLocks noGrp="1"/>
          </p:cNvSpPr>
          <p:nvPr>
            <p:ph type="dt" sz="half" idx="10"/>
          </p:nvPr>
        </p:nvSpPr>
        <p:spPr/>
        <p:txBody>
          <a:bodyPr/>
          <a:lstStyle/>
          <a:p>
            <a:fld id="{AB91CD81-7C8C-4CB2-8662-2F6DD679E67F}" type="datetime1">
              <a:rPr lang="en-US" smtClean="0"/>
              <a:pPr/>
              <a:t>11/23/2011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EEAD92-0819-495B-BD89-5A26BA615D3C}" type="datetime1">
              <a:rPr lang="en-US" smtClean="0"/>
              <a:pPr/>
              <a:t>11/23/2011</a:t>
            </a:fld>
            <a:endParaRPr lang="en-US"/>
          </a:p>
        </p:txBody>
      </p:sp>
      <p:sp>
        <p:nvSpPr>
          <p:cNvPr id="4" name="Footer Placeholder 3"/>
          <p:cNvSpPr>
            <a:spLocks noGrp="1"/>
          </p:cNvSpPr>
          <p:nvPr>
            <p:ph type="ftr" sz="quarter" idx="11"/>
          </p:nvPr>
        </p:nvSpPr>
        <p:spPr/>
        <p:txBody>
          <a:bodyPr/>
          <a:lstStyle/>
          <a:p>
            <a:r>
              <a:rPr lang="en-US" smtClean="0"/>
              <a:t>Social 30-2 so3.6 so3.7</a:t>
            </a:r>
            <a:endParaRPr lang="en-US"/>
          </a:p>
        </p:txBody>
      </p:sp>
      <p:sp>
        <p:nvSpPr>
          <p:cNvPr id="5" name="Slide Number Placeholder 4"/>
          <p:cNvSpPr>
            <a:spLocks noGrp="1"/>
          </p:cNvSpPr>
          <p:nvPr>
            <p:ph type="sldNum" sz="quarter" idx="12"/>
          </p:nvPr>
        </p:nvSpPr>
        <p:spPr/>
        <p:txBody>
          <a:bodyPr/>
          <a:lstStyle/>
          <a:p>
            <a:fld id="{67F1A393-1929-47E8-8BBC-2B814362953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CD54C-5F89-4921-925F-0A9D6B770C5E}" type="datetime1">
              <a:rPr lang="en-US" smtClean="0"/>
              <a:pPr/>
              <a:t>11/23/2011</a:t>
            </a:fld>
            <a:endParaRPr lang="en-US"/>
          </a:p>
        </p:txBody>
      </p:sp>
      <p:sp>
        <p:nvSpPr>
          <p:cNvPr id="3" name="Footer Placeholder 2"/>
          <p:cNvSpPr>
            <a:spLocks noGrp="1"/>
          </p:cNvSpPr>
          <p:nvPr>
            <p:ph type="ftr" sz="quarter" idx="11"/>
          </p:nvPr>
        </p:nvSpPr>
        <p:spPr/>
        <p:txBody>
          <a:bodyPr/>
          <a:lstStyle/>
          <a:p>
            <a:r>
              <a:rPr lang="en-US" smtClean="0"/>
              <a:t>Social 30-2 so3.6 so3.7</a:t>
            </a:r>
            <a:endParaRPr lang="en-US"/>
          </a:p>
        </p:txBody>
      </p:sp>
      <p:sp>
        <p:nvSpPr>
          <p:cNvPr id="4" name="Slide Number Placeholder 3"/>
          <p:cNvSpPr>
            <a:spLocks noGrp="1"/>
          </p:cNvSpPr>
          <p:nvPr>
            <p:ph type="sldNum" sz="quarter" idx="12"/>
          </p:nvPr>
        </p:nvSpPr>
        <p:spPr/>
        <p:txBody>
          <a:bodyPr/>
          <a:lstStyle/>
          <a:p>
            <a:fld id="{67F1A393-1929-47E8-8BBC-2B81436295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28A5982-623F-42BC-8FCB-BCCB46A6970D}" type="datetime1">
              <a:rPr lang="en-US" smtClean="0"/>
              <a:pPr/>
              <a:t>11/23/2011</a:t>
            </a:fld>
            <a:endParaRPr lang="en-US"/>
          </a:p>
        </p:txBody>
      </p:sp>
      <p:sp>
        <p:nvSpPr>
          <p:cNvPr id="9" name="Slide Number Placeholder 8"/>
          <p:cNvSpPr>
            <a:spLocks noGrp="1"/>
          </p:cNvSpPr>
          <p:nvPr>
            <p:ph type="sldNum" sz="quarter" idx="15"/>
          </p:nvPr>
        </p:nvSpPr>
        <p:spPr/>
        <p:txBody>
          <a:bodyPr/>
          <a:lstStyle/>
          <a:p>
            <a:fld id="{67F1A393-1929-47E8-8BBC-2B8143629534}" type="slidenum">
              <a:rPr lang="en-US" smtClean="0"/>
              <a:pPr/>
              <a:t>‹#›</a:t>
            </a:fld>
            <a:endParaRPr lang="en-US"/>
          </a:p>
        </p:txBody>
      </p:sp>
      <p:sp>
        <p:nvSpPr>
          <p:cNvPr id="10" name="Footer Placeholder 9"/>
          <p:cNvSpPr>
            <a:spLocks noGrp="1"/>
          </p:cNvSpPr>
          <p:nvPr>
            <p:ph type="ftr" sz="quarter" idx="16"/>
          </p:nvPr>
        </p:nvSpPr>
        <p:spPr/>
        <p:txBody>
          <a:bodyPr/>
          <a:lstStyle/>
          <a:p>
            <a:r>
              <a:rPr lang="en-US" smtClean="0"/>
              <a:t>Social 30-2 so3.6 so3.7</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475179D-B185-4B21-B9D0-625ED8F53202}" type="datetime1">
              <a:rPr lang="en-US" smtClean="0"/>
              <a:pPr/>
              <a:t>11/23/2011</a:t>
            </a:fld>
            <a:endParaRPr lang="en-US"/>
          </a:p>
        </p:txBody>
      </p:sp>
      <p:sp>
        <p:nvSpPr>
          <p:cNvPr id="9" name="Slide Number Placeholder 8"/>
          <p:cNvSpPr>
            <a:spLocks noGrp="1"/>
          </p:cNvSpPr>
          <p:nvPr>
            <p:ph type="sldNum" sz="quarter" idx="11"/>
          </p:nvPr>
        </p:nvSpPr>
        <p:spPr/>
        <p:txBody>
          <a:bodyPr/>
          <a:lstStyle/>
          <a:p>
            <a:fld id="{67F1A393-1929-47E8-8BBC-2B8143629534}"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Social 30-2 so3.6 so3.7</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8BA4573-F401-4561-A2DB-1CC24B60EA70}" type="datetime1">
              <a:rPr lang="en-US" smtClean="0"/>
              <a:pPr/>
              <a:t>11/23/2011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Social 30-2 so3.6 so3.7</a:t>
            </a: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7F1A393-1929-47E8-8BBC-2B814362953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hyperlink" Target="http://images.google.ca/imgres?imgurl=http://www.jorgensenart.com/images/Galleries/people/michaelle_jean.jpg&amp;imgrefurl=http://www.jorgensenart.com/people_F.htm&amp;usg=__H7xjaD_tp87ieadb7EfOiFCxrSM=&amp;h=800&amp;w=681&amp;sz=83&amp;hl=en&amp;start=13&amp;um=1&amp;itbs=1&amp;tbnid=XNQy06p0OCX9VM:&amp;tbnh=143&amp;tbnw=122&amp;prev=/images?q=michaelle+jean+governor+general&amp;um=1&amp;hl=en&amp;sa=N&amp;rlz=1R2GGLJ_en-GB&amp;tbs=isch:1" TargetMode="Externa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S0 3.6 examine why government practices may not reflect values of liberalism (Canada)</a:t>
            </a:r>
          </a:p>
        </p:txBody>
      </p:sp>
      <p:sp>
        <p:nvSpPr>
          <p:cNvPr id="2" name="Title 1"/>
          <p:cNvSpPr>
            <a:spLocks noGrp="1"/>
          </p:cNvSpPr>
          <p:nvPr>
            <p:ph type="ctrTitle"/>
          </p:nvPr>
        </p:nvSpPr>
        <p:spPr>
          <a:xfrm>
            <a:off x="457200" y="714356"/>
            <a:ext cx="8305800" cy="2700576"/>
          </a:xfrm>
        </p:spPr>
        <p:txBody>
          <a:bodyPr/>
          <a:lstStyle/>
          <a:p>
            <a:r>
              <a:rPr lang="en-CA" dirty="0" smtClean="0"/>
              <a:t>Social 30-2</a:t>
            </a:r>
            <a:br>
              <a:rPr lang="en-CA" dirty="0" smtClean="0"/>
            </a:br>
            <a:r>
              <a:rPr lang="en-CA" dirty="0" smtClean="0"/>
              <a:t>chapter 13</a:t>
            </a:r>
            <a:endParaRPr lang="en-US" dirty="0"/>
          </a:p>
        </p:txBody>
      </p:sp>
      <p:sp>
        <p:nvSpPr>
          <p:cNvPr id="4" name="Slide Number Placeholder 3"/>
          <p:cNvSpPr>
            <a:spLocks noGrp="1"/>
          </p:cNvSpPr>
          <p:nvPr>
            <p:ph type="sldNum" sz="quarter" idx="11"/>
          </p:nvPr>
        </p:nvSpPr>
        <p:spPr/>
        <p:txBody>
          <a:bodyPr/>
          <a:lstStyle/>
          <a:p>
            <a:fld id="{67F1A393-1929-47E8-8BBC-2B8143629534}" type="slidenum">
              <a:rPr lang="en-US" smtClean="0"/>
              <a:pPr/>
              <a:t>1</a:t>
            </a:fld>
            <a:endParaRPr lang="en-US"/>
          </a:p>
        </p:txBody>
      </p:sp>
      <p:sp>
        <p:nvSpPr>
          <p:cNvPr id="5" name="Footer Placeholder 4"/>
          <p:cNvSpPr>
            <a:spLocks noGrp="1"/>
          </p:cNvSpPr>
          <p:nvPr>
            <p:ph type="ftr" sz="quarter" idx="12"/>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Social 30-2 so3.6 so3.7</a:t>
            </a:r>
            <a:endParaRPr lang="en-US"/>
          </a:p>
        </p:txBody>
      </p:sp>
      <p:sp>
        <p:nvSpPr>
          <p:cNvPr id="3" name="Slide Number Placeholder 2"/>
          <p:cNvSpPr>
            <a:spLocks noGrp="1"/>
          </p:cNvSpPr>
          <p:nvPr>
            <p:ph type="sldNum" sz="quarter" idx="12"/>
          </p:nvPr>
        </p:nvSpPr>
        <p:spPr/>
        <p:txBody>
          <a:bodyPr/>
          <a:lstStyle/>
          <a:p>
            <a:fld id="{67F1A393-1929-47E8-8BBC-2B8143629534}" type="slidenum">
              <a:rPr lang="en-US" smtClean="0"/>
              <a:pPr/>
              <a:t>10</a:t>
            </a:fld>
            <a:endParaRPr lang="en-US"/>
          </a:p>
        </p:txBody>
      </p:sp>
      <p:pic>
        <p:nvPicPr>
          <p:cNvPr id="43010" name="Picture 2" descr="http://www.craigmarlatt.com/canada/images/government/federal_government_chart.jpg"/>
          <p:cNvPicPr>
            <a:picLocks noChangeAspect="1" noChangeArrowheads="1"/>
          </p:cNvPicPr>
          <p:nvPr/>
        </p:nvPicPr>
        <p:blipFill>
          <a:blip r:embed="rId2"/>
          <a:srcRect/>
          <a:stretch>
            <a:fillRect/>
          </a:stretch>
        </p:blipFill>
        <p:spPr bwMode="auto">
          <a:xfrm>
            <a:off x="714348" y="428604"/>
            <a:ext cx="7572428" cy="578647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Governor General Duties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CA" sz="3200" i="1" dirty="0" smtClean="0"/>
              <a:t>To Represent the Crown in Canada</a:t>
            </a:r>
          </a:p>
          <a:p>
            <a:pPr marL="514350" indent="-514350">
              <a:buFont typeface="+mj-lt"/>
              <a:buAutoNum type="arabicPeriod"/>
            </a:pPr>
            <a:r>
              <a:rPr lang="en-CA" sz="3200" i="1" dirty="0" smtClean="0"/>
              <a:t>To represent all Canadians and support our sovereignty:</a:t>
            </a:r>
          </a:p>
          <a:p>
            <a:pPr marL="514350" indent="-514350">
              <a:buFont typeface="+mj-lt"/>
              <a:buAutoNum type="arabicPeriod"/>
            </a:pPr>
            <a:r>
              <a:rPr lang="en-CA" sz="3200" i="1" dirty="0" smtClean="0"/>
              <a:t>To Celebrate excellence</a:t>
            </a:r>
          </a:p>
          <a:p>
            <a:pPr marL="514350" indent="-514350">
              <a:buFont typeface="+mj-lt"/>
              <a:buAutoNum type="arabicPeriod"/>
            </a:pPr>
            <a:r>
              <a:rPr lang="en-CA" sz="3200" i="1" dirty="0" smtClean="0"/>
              <a:t>To bring Canadians together.</a:t>
            </a:r>
          </a:p>
          <a:p>
            <a:pPr marL="514350" indent="-514350">
              <a:buNone/>
            </a:pPr>
            <a:endParaRPr lang="en-US" dirty="0"/>
          </a:p>
        </p:txBody>
      </p:sp>
      <p:sp>
        <p:nvSpPr>
          <p:cNvPr id="4" name="Slide Number Placeholder 3"/>
          <p:cNvSpPr>
            <a:spLocks noGrp="1"/>
          </p:cNvSpPr>
          <p:nvPr>
            <p:ph type="sldNum" sz="quarter" idx="15"/>
          </p:nvPr>
        </p:nvSpPr>
        <p:spPr/>
        <p:txBody>
          <a:bodyPr/>
          <a:lstStyle/>
          <a:p>
            <a:fld id="{67F1A393-1929-47E8-8BBC-2B8143629534}" type="slidenum">
              <a:rPr lang="en-US" smtClean="0"/>
              <a:pPr/>
              <a:t>11</a:t>
            </a:fld>
            <a:endParaRPr lang="en-US"/>
          </a:p>
        </p:txBody>
      </p:sp>
      <p:sp>
        <p:nvSpPr>
          <p:cNvPr id="5" name="Footer Placeholder 4"/>
          <p:cNvSpPr>
            <a:spLocks noGrp="1"/>
          </p:cNvSpPr>
          <p:nvPr>
            <p:ph type="ftr" sz="quarter" idx="16"/>
          </p:nvPr>
        </p:nvSpPr>
        <p:spPr/>
        <p:txBody>
          <a:bodyPr/>
          <a:lstStyle/>
          <a:p>
            <a:r>
              <a:rPr lang="en-US" smtClean="0"/>
              <a:t>Social 30-2 so3.6 so3.7</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Guarantees that we have a prime minister and government in place (if PM died)</a:t>
            </a:r>
          </a:p>
          <a:p>
            <a:r>
              <a:rPr lang="en-CA" dirty="0" smtClean="0"/>
              <a:t>Appears in Parliament, signs official documents, and meets regularly with the prime minister to encourage, warn, and be consulted</a:t>
            </a:r>
          </a:p>
          <a:p>
            <a:r>
              <a:rPr lang="en-CA" dirty="0" smtClean="0"/>
              <a:t>Summons Parliament, reads the Speech from the Throne (sets out the governments program)</a:t>
            </a:r>
          </a:p>
          <a:p>
            <a:r>
              <a:rPr lang="en-CA" dirty="0" smtClean="0"/>
              <a:t>Gives Royal assent to bills that have </a:t>
            </a:r>
          </a:p>
          <a:p>
            <a:pPr>
              <a:buNone/>
            </a:pPr>
            <a:r>
              <a:rPr lang="en-CA" dirty="0" smtClean="0"/>
              <a:t>been passed by Parliament, </a:t>
            </a:r>
          </a:p>
          <a:p>
            <a:pPr>
              <a:buNone/>
            </a:pPr>
            <a:r>
              <a:rPr lang="en-CA" dirty="0" smtClean="0"/>
              <a:t>thus making the bills law</a:t>
            </a:r>
            <a:endParaRPr lang="en-US" dirty="0"/>
          </a:p>
        </p:txBody>
      </p:sp>
      <p:sp>
        <p:nvSpPr>
          <p:cNvPr id="3" name="Title 2"/>
          <p:cNvSpPr>
            <a:spLocks noGrp="1"/>
          </p:cNvSpPr>
          <p:nvPr>
            <p:ph type="title"/>
          </p:nvPr>
        </p:nvSpPr>
        <p:spPr/>
        <p:txBody>
          <a:bodyPr/>
          <a:lstStyle/>
          <a:p>
            <a:r>
              <a:rPr lang="en-CA" dirty="0" smtClean="0"/>
              <a:t>1.  Represent the Crown</a:t>
            </a:r>
            <a:endParaRPr lang="en-US" dirty="0"/>
          </a:p>
        </p:txBody>
      </p:sp>
      <p:pic>
        <p:nvPicPr>
          <p:cNvPr id="23554" name="Picture 2" descr="http://media.thestar.topscms.com/images/be/43/d633f1174e8fa7ac659d2644bb45.jpeg"/>
          <p:cNvPicPr>
            <a:picLocks noChangeAspect="1" noChangeArrowheads="1"/>
          </p:cNvPicPr>
          <p:nvPr/>
        </p:nvPicPr>
        <p:blipFill>
          <a:blip r:embed="rId2"/>
          <a:srcRect/>
          <a:stretch>
            <a:fillRect/>
          </a:stretch>
        </p:blipFill>
        <p:spPr bwMode="auto">
          <a:xfrm>
            <a:off x="5929322" y="4500570"/>
            <a:ext cx="2705092" cy="2131096"/>
          </a:xfrm>
          <a:prstGeom prst="rect">
            <a:avLst/>
          </a:prstGeom>
          <a:noFill/>
        </p:spPr>
      </p:pic>
      <p:sp>
        <p:nvSpPr>
          <p:cNvPr id="5" name="Slide Number Placeholder 4"/>
          <p:cNvSpPr>
            <a:spLocks noGrp="1"/>
          </p:cNvSpPr>
          <p:nvPr>
            <p:ph type="sldNum" sz="quarter" idx="15"/>
          </p:nvPr>
        </p:nvSpPr>
        <p:spPr/>
        <p:txBody>
          <a:bodyPr/>
          <a:lstStyle/>
          <a:p>
            <a:fld id="{67F1A393-1929-47E8-8BBC-2B8143629534}" type="slidenum">
              <a:rPr lang="en-US" smtClean="0"/>
              <a:pPr/>
              <a:t>12</a:t>
            </a:fld>
            <a:endParaRPr lang="en-US"/>
          </a:p>
        </p:txBody>
      </p:sp>
      <p:sp>
        <p:nvSpPr>
          <p:cNvPr id="6" name="Footer Placeholder 5"/>
          <p:cNvSpPr>
            <a:spLocks noGrp="1"/>
          </p:cNvSpPr>
          <p:nvPr>
            <p:ph type="ftr" sz="quarter" idx="16"/>
          </p:nvPr>
        </p:nvSpPr>
        <p:spPr/>
        <p:txBody>
          <a:bodyPr/>
          <a:lstStyle/>
          <a:p>
            <a:r>
              <a:rPr lang="en-US" smtClean="0"/>
              <a:t>Social 30-2 so3.6 so3.7</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Acts as Commander-in-chief of the Canadian Forces</a:t>
            </a:r>
          </a:p>
          <a:p>
            <a:r>
              <a:rPr lang="en-CA" dirty="0" smtClean="0"/>
              <a:t>Receives prominent guests and foreign leaders and leads delegations to other countries.</a:t>
            </a:r>
            <a:endParaRPr lang="en-US" dirty="0"/>
          </a:p>
        </p:txBody>
      </p:sp>
      <p:sp>
        <p:nvSpPr>
          <p:cNvPr id="3" name="Title 2"/>
          <p:cNvSpPr>
            <a:spLocks noGrp="1"/>
          </p:cNvSpPr>
          <p:nvPr>
            <p:ph type="title"/>
          </p:nvPr>
        </p:nvSpPr>
        <p:spPr/>
        <p:txBody>
          <a:bodyPr>
            <a:normAutofit fontScale="90000"/>
          </a:bodyPr>
          <a:lstStyle/>
          <a:p>
            <a:r>
              <a:rPr lang="en-CA" dirty="0" smtClean="0"/>
              <a:t>2.  Represents all Canadians and support our sovereignty</a:t>
            </a:r>
            <a:endParaRPr lang="en-US" dirty="0"/>
          </a:p>
        </p:txBody>
      </p:sp>
      <p:pic>
        <p:nvPicPr>
          <p:cNvPr id="19460" name="Picture 4" descr="http://www.thetelegram.com/photos/Telegram/stories/MichelleJean.jpg"/>
          <p:cNvPicPr>
            <a:picLocks noChangeAspect="1" noChangeArrowheads="1"/>
          </p:cNvPicPr>
          <p:nvPr/>
        </p:nvPicPr>
        <p:blipFill>
          <a:blip r:embed="rId2"/>
          <a:srcRect/>
          <a:stretch>
            <a:fillRect/>
          </a:stretch>
        </p:blipFill>
        <p:spPr bwMode="auto">
          <a:xfrm>
            <a:off x="571472" y="3071810"/>
            <a:ext cx="3929058" cy="2946794"/>
          </a:xfrm>
          <a:prstGeom prst="rect">
            <a:avLst/>
          </a:prstGeom>
          <a:noFill/>
        </p:spPr>
      </p:pic>
      <p:pic>
        <p:nvPicPr>
          <p:cNvPr id="19462" name="Picture 6" descr="http://media3.washingtonpost.com/wp-srv/photo/gallery/090219/GAL-09Feb19-1587/media/PHO-09Feb19-151085.jpg"/>
          <p:cNvPicPr>
            <a:picLocks noChangeAspect="1" noChangeArrowheads="1"/>
          </p:cNvPicPr>
          <p:nvPr/>
        </p:nvPicPr>
        <p:blipFill>
          <a:blip r:embed="rId3"/>
          <a:srcRect/>
          <a:stretch>
            <a:fillRect/>
          </a:stretch>
        </p:blipFill>
        <p:spPr bwMode="auto">
          <a:xfrm>
            <a:off x="4786314" y="3286124"/>
            <a:ext cx="3455718" cy="2500330"/>
          </a:xfrm>
          <a:prstGeom prst="rect">
            <a:avLst/>
          </a:prstGeom>
          <a:noFill/>
        </p:spPr>
      </p:pic>
      <p:sp>
        <p:nvSpPr>
          <p:cNvPr id="7" name="Slide Number Placeholder 6"/>
          <p:cNvSpPr>
            <a:spLocks noGrp="1"/>
          </p:cNvSpPr>
          <p:nvPr>
            <p:ph type="sldNum" sz="quarter" idx="15"/>
          </p:nvPr>
        </p:nvSpPr>
        <p:spPr/>
        <p:txBody>
          <a:bodyPr/>
          <a:lstStyle/>
          <a:p>
            <a:fld id="{67F1A393-1929-47E8-8BBC-2B8143629534}" type="slidenum">
              <a:rPr lang="en-US" smtClean="0"/>
              <a:pPr/>
              <a:t>13</a:t>
            </a:fld>
            <a:endParaRPr lang="en-US"/>
          </a:p>
        </p:txBody>
      </p:sp>
      <p:sp>
        <p:nvSpPr>
          <p:cNvPr id="8" name="Footer Placeholder 7"/>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smtClean="0"/>
              <a:t>Presents  honours and awards (Order of Canada), decorations for bravery, awards for outstanding achievements (arts, social sciences, sports)</a:t>
            </a:r>
            <a:endParaRPr lang="en-US" dirty="0"/>
          </a:p>
        </p:txBody>
      </p:sp>
      <p:sp>
        <p:nvSpPr>
          <p:cNvPr id="3" name="Title 2"/>
          <p:cNvSpPr>
            <a:spLocks noGrp="1"/>
          </p:cNvSpPr>
          <p:nvPr>
            <p:ph type="title"/>
          </p:nvPr>
        </p:nvSpPr>
        <p:spPr/>
        <p:txBody>
          <a:bodyPr/>
          <a:lstStyle/>
          <a:p>
            <a:r>
              <a:rPr lang="en-CA" dirty="0" smtClean="0"/>
              <a:t>3.  To Celebrate Excellence</a:t>
            </a:r>
            <a:endParaRPr lang="en-US" dirty="0"/>
          </a:p>
        </p:txBody>
      </p:sp>
      <p:pic>
        <p:nvPicPr>
          <p:cNvPr id="22530" name="Picture 2" descr="http://www.navyleague.ca/images/davies_gg.jpg"/>
          <p:cNvPicPr>
            <a:picLocks noChangeAspect="1" noChangeArrowheads="1"/>
          </p:cNvPicPr>
          <p:nvPr/>
        </p:nvPicPr>
        <p:blipFill>
          <a:blip r:embed="rId2"/>
          <a:srcRect/>
          <a:stretch>
            <a:fillRect/>
          </a:stretch>
        </p:blipFill>
        <p:spPr bwMode="auto">
          <a:xfrm>
            <a:off x="2500298" y="3000372"/>
            <a:ext cx="3657600" cy="2743200"/>
          </a:xfrm>
          <a:prstGeom prst="rect">
            <a:avLst/>
          </a:prstGeom>
          <a:noFill/>
        </p:spPr>
      </p:pic>
      <p:sp>
        <p:nvSpPr>
          <p:cNvPr id="5" name="Slide Number Placeholder 4"/>
          <p:cNvSpPr>
            <a:spLocks noGrp="1"/>
          </p:cNvSpPr>
          <p:nvPr>
            <p:ph type="sldNum" sz="quarter" idx="15"/>
          </p:nvPr>
        </p:nvSpPr>
        <p:spPr/>
        <p:txBody>
          <a:bodyPr/>
          <a:lstStyle/>
          <a:p>
            <a:fld id="{67F1A393-1929-47E8-8BBC-2B8143629534}" type="slidenum">
              <a:rPr lang="en-US" smtClean="0"/>
              <a:pPr/>
              <a:t>14</a:t>
            </a:fld>
            <a:endParaRPr lang="en-US"/>
          </a:p>
        </p:txBody>
      </p:sp>
      <p:sp>
        <p:nvSpPr>
          <p:cNvPr id="6" name="Footer Placeholder 5"/>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Promotes our national identity and unity</a:t>
            </a:r>
          </a:p>
          <a:p>
            <a:r>
              <a:rPr lang="en-CA" dirty="0" smtClean="0"/>
              <a:t>Meets with Canadians regularly, participates in community events and listens to concerns of Canadians.</a:t>
            </a:r>
            <a:endParaRPr lang="en-US" dirty="0"/>
          </a:p>
        </p:txBody>
      </p:sp>
      <p:sp>
        <p:nvSpPr>
          <p:cNvPr id="3" name="Title 2"/>
          <p:cNvSpPr>
            <a:spLocks noGrp="1"/>
          </p:cNvSpPr>
          <p:nvPr>
            <p:ph type="title"/>
          </p:nvPr>
        </p:nvSpPr>
        <p:spPr/>
        <p:txBody>
          <a:bodyPr/>
          <a:lstStyle/>
          <a:p>
            <a:r>
              <a:rPr lang="en-CA" dirty="0" smtClean="0"/>
              <a:t>4.  To Bring Canadians together</a:t>
            </a:r>
            <a:endParaRPr lang="en-US" dirty="0"/>
          </a:p>
        </p:txBody>
      </p:sp>
      <p:pic>
        <p:nvPicPr>
          <p:cNvPr id="21506" name="Picture 2" descr="click to zoom"/>
          <p:cNvPicPr>
            <a:picLocks noChangeAspect="1" noChangeArrowheads="1"/>
          </p:cNvPicPr>
          <p:nvPr/>
        </p:nvPicPr>
        <p:blipFill>
          <a:blip r:embed="rId2"/>
          <a:srcRect/>
          <a:stretch>
            <a:fillRect/>
          </a:stretch>
        </p:blipFill>
        <p:spPr bwMode="auto">
          <a:xfrm>
            <a:off x="2571736" y="2857496"/>
            <a:ext cx="4457700" cy="3848101"/>
          </a:xfrm>
          <a:prstGeom prst="rect">
            <a:avLst/>
          </a:prstGeom>
          <a:noFill/>
        </p:spPr>
      </p:pic>
      <p:sp>
        <p:nvSpPr>
          <p:cNvPr id="5" name="Slide Number Placeholder 4"/>
          <p:cNvSpPr>
            <a:spLocks noGrp="1"/>
          </p:cNvSpPr>
          <p:nvPr>
            <p:ph type="sldNum" sz="quarter" idx="15"/>
          </p:nvPr>
        </p:nvSpPr>
        <p:spPr/>
        <p:txBody>
          <a:bodyPr/>
          <a:lstStyle/>
          <a:p>
            <a:fld id="{67F1A393-1929-47E8-8BBC-2B8143629534}" type="slidenum">
              <a:rPr lang="en-US" smtClean="0"/>
              <a:pPr/>
              <a:t>15</a:t>
            </a:fld>
            <a:endParaRPr lang="en-US"/>
          </a:p>
        </p:txBody>
      </p:sp>
      <p:sp>
        <p:nvSpPr>
          <p:cNvPr id="6" name="Footer Placeholder 5"/>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Dissolve Parliament and call an election in the case of a non-confidence vote.</a:t>
            </a:r>
            <a:endParaRPr lang="en-US" dirty="0"/>
          </a:p>
        </p:txBody>
      </p:sp>
      <p:sp>
        <p:nvSpPr>
          <p:cNvPr id="3" name="Title 2"/>
          <p:cNvSpPr>
            <a:spLocks noGrp="1"/>
          </p:cNvSpPr>
          <p:nvPr>
            <p:ph type="title"/>
          </p:nvPr>
        </p:nvSpPr>
        <p:spPr/>
        <p:txBody>
          <a:bodyPr/>
          <a:lstStyle/>
          <a:p>
            <a:r>
              <a:rPr lang="en-CA" dirty="0" smtClean="0"/>
              <a:t>Other roles of the GG</a:t>
            </a:r>
            <a:endParaRPr lang="en-US" dirty="0"/>
          </a:p>
        </p:txBody>
      </p:sp>
      <p:pic>
        <p:nvPicPr>
          <p:cNvPr id="20482" name="Picture 2" descr="http://www.chrisd.ca/blog/wp-content/uploads/2008/12/michaelle-jean-prorogue.jpg"/>
          <p:cNvPicPr>
            <a:picLocks noChangeAspect="1" noChangeArrowheads="1"/>
          </p:cNvPicPr>
          <p:nvPr/>
        </p:nvPicPr>
        <p:blipFill>
          <a:blip r:embed="rId2"/>
          <a:srcRect/>
          <a:stretch>
            <a:fillRect/>
          </a:stretch>
        </p:blipFill>
        <p:spPr bwMode="auto">
          <a:xfrm>
            <a:off x="6000760" y="2071678"/>
            <a:ext cx="2500330" cy="1738168"/>
          </a:xfrm>
          <a:prstGeom prst="rect">
            <a:avLst/>
          </a:prstGeom>
          <a:noFill/>
        </p:spPr>
      </p:pic>
      <p:pic>
        <p:nvPicPr>
          <p:cNvPr id="20484" name="Picture 4" descr="http://trashysworld.ca/wp-content/uploads/2010/01/i_prorogue.jpg"/>
          <p:cNvPicPr>
            <a:picLocks noChangeAspect="1" noChangeArrowheads="1"/>
          </p:cNvPicPr>
          <p:nvPr/>
        </p:nvPicPr>
        <p:blipFill>
          <a:blip r:embed="rId3"/>
          <a:srcRect/>
          <a:stretch>
            <a:fillRect/>
          </a:stretch>
        </p:blipFill>
        <p:spPr bwMode="auto">
          <a:xfrm>
            <a:off x="500034" y="2643182"/>
            <a:ext cx="3476625" cy="2847975"/>
          </a:xfrm>
          <a:prstGeom prst="rect">
            <a:avLst/>
          </a:prstGeom>
          <a:noFill/>
        </p:spPr>
      </p:pic>
      <p:pic>
        <p:nvPicPr>
          <p:cNvPr id="20486" name="Picture 6" descr="http://rlv.zcache.com/prorogue_is_canadian_poster-p228616683805406177tdad_210.jpg"/>
          <p:cNvPicPr>
            <a:picLocks noChangeAspect="1" noChangeArrowheads="1"/>
          </p:cNvPicPr>
          <p:nvPr/>
        </p:nvPicPr>
        <p:blipFill>
          <a:blip r:embed="rId4"/>
          <a:srcRect/>
          <a:stretch>
            <a:fillRect/>
          </a:stretch>
        </p:blipFill>
        <p:spPr bwMode="auto">
          <a:xfrm>
            <a:off x="6786578" y="4071942"/>
            <a:ext cx="2000250" cy="1643074"/>
          </a:xfrm>
          <a:prstGeom prst="rect">
            <a:avLst/>
          </a:prstGeom>
          <a:noFill/>
        </p:spPr>
      </p:pic>
      <p:pic>
        <p:nvPicPr>
          <p:cNvPr id="20488" name="Picture 8" descr="http://3.bp.blogspot.com/_UuEm4XiFXok/SV0G0mudCPI/AAAAAAAAAr4/LIgEOqEW2lA/S271/harper+political+cartoon.jpg"/>
          <p:cNvPicPr>
            <a:picLocks noChangeAspect="1" noChangeArrowheads="1"/>
          </p:cNvPicPr>
          <p:nvPr/>
        </p:nvPicPr>
        <p:blipFill>
          <a:blip r:embed="rId5"/>
          <a:srcRect/>
          <a:stretch>
            <a:fillRect/>
          </a:stretch>
        </p:blipFill>
        <p:spPr bwMode="auto">
          <a:xfrm>
            <a:off x="4000496" y="3857628"/>
            <a:ext cx="2581275" cy="2714644"/>
          </a:xfrm>
          <a:prstGeom prst="rect">
            <a:avLst/>
          </a:prstGeom>
          <a:noFill/>
        </p:spPr>
      </p:pic>
      <p:sp>
        <p:nvSpPr>
          <p:cNvPr id="8" name="Slide Number Placeholder 7"/>
          <p:cNvSpPr>
            <a:spLocks noGrp="1"/>
          </p:cNvSpPr>
          <p:nvPr>
            <p:ph type="sldNum" sz="quarter" idx="15"/>
          </p:nvPr>
        </p:nvSpPr>
        <p:spPr/>
        <p:txBody>
          <a:bodyPr/>
          <a:lstStyle/>
          <a:p>
            <a:fld id="{67F1A393-1929-47E8-8BBC-2B8143629534}" type="slidenum">
              <a:rPr lang="en-US" smtClean="0"/>
              <a:pPr/>
              <a:t>16</a:t>
            </a:fld>
            <a:endParaRPr lang="en-US"/>
          </a:p>
        </p:txBody>
      </p:sp>
      <p:sp>
        <p:nvSpPr>
          <p:cNvPr id="9" name="Footer Placeholder 8"/>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GG is appointed by the queen and chosen by the prime minister – no consultation with the public.</a:t>
            </a:r>
          </a:p>
          <a:p>
            <a:endParaRPr lang="en-CA" dirty="0" smtClean="0"/>
          </a:p>
          <a:p>
            <a:r>
              <a:rPr lang="en-CA" dirty="0" smtClean="0"/>
              <a:t>Governor General’s position is expensive to maintain</a:t>
            </a:r>
          </a:p>
          <a:p>
            <a:endParaRPr lang="en-CA" dirty="0" smtClean="0"/>
          </a:p>
          <a:p>
            <a:r>
              <a:rPr lang="en-CA" dirty="0" smtClean="0"/>
              <a:t>GG’s role is unnecessary and outdated</a:t>
            </a:r>
          </a:p>
          <a:p>
            <a:pPr>
              <a:buNone/>
            </a:pPr>
            <a:endParaRPr lang="en-CA" dirty="0" smtClean="0"/>
          </a:p>
          <a:p>
            <a:pPr>
              <a:buNone/>
            </a:pPr>
            <a:endParaRPr lang="en-CA" dirty="0" smtClean="0"/>
          </a:p>
          <a:p>
            <a:pPr>
              <a:buNone/>
            </a:pPr>
            <a:endParaRPr lang="en-US" dirty="0"/>
          </a:p>
        </p:txBody>
      </p:sp>
      <p:sp>
        <p:nvSpPr>
          <p:cNvPr id="3" name="Title 2"/>
          <p:cNvSpPr>
            <a:spLocks noGrp="1"/>
          </p:cNvSpPr>
          <p:nvPr>
            <p:ph type="title"/>
          </p:nvPr>
        </p:nvSpPr>
        <p:spPr/>
        <p:txBody>
          <a:bodyPr/>
          <a:lstStyle/>
          <a:p>
            <a:r>
              <a:rPr lang="en-CA" b="1" dirty="0" smtClean="0"/>
              <a:t>Criticisms of the GG’s office:</a:t>
            </a:r>
            <a:endParaRPr lang="en-US" b="1" dirty="0"/>
          </a:p>
        </p:txBody>
      </p:sp>
      <p:sp>
        <p:nvSpPr>
          <p:cNvPr id="4" name="Slide Number Placeholder 3"/>
          <p:cNvSpPr>
            <a:spLocks noGrp="1"/>
          </p:cNvSpPr>
          <p:nvPr>
            <p:ph type="sldNum" sz="quarter" idx="15"/>
          </p:nvPr>
        </p:nvSpPr>
        <p:spPr/>
        <p:txBody>
          <a:bodyPr/>
          <a:lstStyle/>
          <a:p>
            <a:fld id="{67F1A393-1929-47E8-8BBC-2B8143629534}" type="slidenum">
              <a:rPr lang="en-US" smtClean="0"/>
              <a:pPr/>
              <a:t>17</a:t>
            </a:fld>
            <a:endParaRPr lang="en-US"/>
          </a:p>
        </p:txBody>
      </p:sp>
      <p:sp>
        <p:nvSpPr>
          <p:cNvPr id="5" name="Footer Placeholder 4"/>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dirty="0" smtClean="0"/>
              <a:t>Do you think that having an appointed governor general to represent a hereditary monarch is representative of liberal values?</a:t>
            </a:r>
            <a:endParaRPr lang="en-US" sz="3200" dirty="0"/>
          </a:p>
        </p:txBody>
      </p:sp>
      <p:sp>
        <p:nvSpPr>
          <p:cNvPr id="3" name="Title 2"/>
          <p:cNvSpPr>
            <a:spLocks noGrp="1"/>
          </p:cNvSpPr>
          <p:nvPr>
            <p:ph type="title"/>
          </p:nvPr>
        </p:nvSpPr>
        <p:spPr/>
        <p:txBody>
          <a:bodyPr/>
          <a:lstStyle/>
          <a:p>
            <a:r>
              <a:rPr lang="en-CA" dirty="0" smtClean="0"/>
              <a:t>Think/Pair/Share...</a:t>
            </a:r>
            <a:endParaRPr lang="en-US" dirty="0"/>
          </a:p>
        </p:txBody>
      </p:sp>
      <p:pic>
        <p:nvPicPr>
          <p:cNvPr id="27650" name="Picture 2" descr="http://www.filibustercartoons.com/gg/mich.jpg"/>
          <p:cNvPicPr>
            <a:picLocks noChangeAspect="1" noChangeArrowheads="1"/>
          </p:cNvPicPr>
          <p:nvPr/>
        </p:nvPicPr>
        <p:blipFill>
          <a:blip r:embed="rId2"/>
          <a:srcRect/>
          <a:stretch>
            <a:fillRect/>
          </a:stretch>
        </p:blipFill>
        <p:spPr bwMode="auto">
          <a:xfrm>
            <a:off x="3214678" y="3071810"/>
            <a:ext cx="3429024" cy="3588513"/>
          </a:xfrm>
          <a:prstGeom prst="rect">
            <a:avLst/>
          </a:prstGeom>
          <a:noFill/>
        </p:spPr>
      </p:pic>
      <p:sp>
        <p:nvSpPr>
          <p:cNvPr id="5" name="Slide Number Placeholder 4"/>
          <p:cNvSpPr>
            <a:spLocks noGrp="1"/>
          </p:cNvSpPr>
          <p:nvPr>
            <p:ph type="sldNum" sz="quarter" idx="15"/>
          </p:nvPr>
        </p:nvSpPr>
        <p:spPr/>
        <p:txBody>
          <a:bodyPr/>
          <a:lstStyle/>
          <a:p>
            <a:fld id="{67F1A393-1929-47E8-8BBC-2B8143629534}" type="slidenum">
              <a:rPr lang="en-US" smtClean="0"/>
              <a:pPr/>
              <a:t>18</a:t>
            </a:fld>
            <a:endParaRPr lang="en-US"/>
          </a:p>
        </p:txBody>
      </p:sp>
      <p:sp>
        <p:nvSpPr>
          <p:cNvPr id="6" name="Footer Placeholder 5"/>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2800" dirty="0" smtClean="0"/>
              <a:t>The Senate</a:t>
            </a:r>
            <a:endParaRPr lang="en-US" sz="2800" dirty="0"/>
          </a:p>
        </p:txBody>
      </p:sp>
      <p:sp>
        <p:nvSpPr>
          <p:cNvPr id="5" name="Text Placeholder 4"/>
          <p:cNvSpPr>
            <a:spLocks noGrp="1"/>
          </p:cNvSpPr>
          <p:nvPr>
            <p:ph type="body" sz="half" idx="2"/>
          </p:nvPr>
        </p:nvSpPr>
        <p:spPr>
          <a:xfrm>
            <a:off x="6629400" y="1600200"/>
            <a:ext cx="2057400" cy="4900634"/>
          </a:xfrm>
        </p:spPr>
        <p:txBody>
          <a:bodyPr>
            <a:normAutofit lnSpcReduction="10000"/>
          </a:bodyPr>
          <a:lstStyle/>
          <a:p>
            <a:r>
              <a:rPr lang="en-CA" dirty="0" smtClean="0"/>
              <a:t>-created in 1867</a:t>
            </a:r>
          </a:p>
          <a:p>
            <a:r>
              <a:rPr lang="en-CA" dirty="0" smtClean="0"/>
              <a:t>-appointed upper house by the GG on the advice of the PM</a:t>
            </a:r>
          </a:p>
          <a:p>
            <a:r>
              <a:rPr lang="en-CA" dirty="0" smtClean="0"/>
              <a:t>-intended to represent regional and minority interests in Canada</a:t>
            </a:r>
          </a:p>
          <a:p>
            <a:r>
              <a:rPr lang="en-CA" dirty="0" smtClean="0"/>
              <a:t>-provides ‘sober second thought’ to bills</a:t>
            </a:r>
          </a:p>
          <a:p>
            <a:r>
              <a:rPr lang="en-CA" dirty="0" smtClean="0"/>
              <a:t>-once passed – bill goes for royal assent</a:t>
            </a:r>
          </a:p>
          <a:p>
            <a:endParaRPr lang="en-US" dirty="0"/>
          </a:p>
        </p:txBody>
      </p:sp>
      <p:pic>
        <p:nvPicPr>
          <p:cNvPr id="26626" name="Picture 2" descr="http://sen.parl.gc.ca/wdangus/pictures/Senate%20Chamber.jpg"/>
          <p:cNvPicPr>
            <a:picLocks noGrp="1" noChangeAspect="1" noChangeArrowheads="1"/>
          </p:cNvPicPr>
          <p:nvPr>
            <p:ph type="pic" idx="1"/>
          </p:nvPr>
        </p:nvPicPr>
        <p:blipFill>
          <a:blip r:embed="rId2"/>
          <a:srcRect l="8560" r="8560"/>
          <a:stretch>
            <a:fillRect/>
          </a:stretch>
        </p:blipFill>
        <p:spPr bwMode="auto">
          <a:xfrm>
            <a:off x="785786" y="928670"/>
            <a:ext cx="5472122" cy="5056518"/>
          </a:xfrm>
          <a:prstGeom prst="rect">
            <a:avLst/>
          </a:prstGeom>
          <a:noFill/>
        </p:spPr>
      </p:pic>
      <p:sp>
        <p:nvSpPr>
          <p:cNvPr id="7" name="Slide Number Placeholder 6"/>
          <p:cNvSpPr>
            <a:spLocks noGrp="1"/>
          </p:cNvSpPr>
          <p:nvPr>
            <p:ph type="sldNum" sz="quarter" idx="11"/>
          </p:nvPr>
        </p:nvSpPr>
        <p:spPr/>
        <p:txBody>
          <a:bodyPr/>
          <a:lstStyle/>
          <a:p>
            <a:fld id="{67F1A393-1929-47E8-8BBC-2B8143629534}" type="slidenum">
              <a:rPr lang="en-US" smtClean="0"/>
              <a:pPr/>
              <a:t>19</a:t>
            </a:fld>
            <a:endParaRPr lang="en-US"/>
          </a:p>
        </p:txBody>
      </p:sp>
      <p:sp>
        <p:nvSpPr>
          <p:cNvPr id="8" name="Footer Placeholder 7"/>
          <p:cNvSpPr>
            <a:spLocks noGrp="1"/>
          </p:cNvSpPr>
          <p:nvPr>
            <p:ph type="ftr" sz="quarter" idx="12"/>
          </p:nvPr>
        </p:nvSpPr>
        <p:spPr/>
        <p:txBody>
          <a:bodyPr/>
          <a:lstStyle/>
          <a:p>
            <a:r>
              <a:rPr lang="en-US" smtClean="0"/>
              <a:t>Social 30-2 so3.6 so3.7</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In What Ways do the actions of Canada’s government reflect or go against liberal values?</a:t>
            </a:r>
            <a:endParaRPr lang="en-US" dirty="0"/>
          </a:p>
        </p:txBody>
      </p:sp>
      <p:sp>
        <p:nvSpPr>
          <p:cNvPr id="5" name="Text Placeholder 4"/>
          <p:cNvSpPr>
            <a:spLocks noGrp="1"/>
          </p:cNvSpPr>
          <p:nvPr>
            <p:ph type="body" idx="1"/>
          </p:nvPr>
        </p:nvSpPr>
        <p:spPr/>
        <p:txBody>
          <a:bodyPr/>
          <a:lstStyle/>
          <a:p>
            <a:endParaRPr lang="en-US" dirty="0"/>
          </a:p>
        </p:txBody>
      </p:sp>
      <p:sp>
        <p:nvSpPr>
          <p:cNvPr id="7" name="Slide Number Placeholder 6"/>
          <p:cNvSpPr>
            <a:spLocks noGrp="1"/>
          </p:cNvSpPr>
          <p:nvPr>
            <p:ph type="sldNum" sz="quarter" idx="12"/>
          </p:nvPr>
        </p:nvSpPr>
        <p:spPr/>
        <p:txBody>
          <a:bodyPr/>
          <a:lstStyle/>
          <a:p>
            <a:fld id="{67F1A393-1929-47E8-8BBC-2B8143629534}"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Senators are chosen from the PM not elected by the people, and they can stay until age 75</a:t>
            </a:r>
          </a:p>
          <a:p>
            <a:endParaRPr lang="en-CA" dirty="0" smtClean="0"/>
          </a:p>
          <a:p>
            <a:r>
              <a:rPr lang="en-CA" dirty="0" smtClean="0"/>
              <a:t>Senators do not always show up for sessions, and still get paid taxpayers’ money</a:t>
            </a:r>
          </a:p>
          <a:p>
            <a:endParaRPr lang="en-CA" dirty="0" smtClean="0"/>
          </a:p>
          <a:p>
            <a:r>
              <a:rPr lang="en-CA" dirty="0" smtClean="0"/>
              <a:t>They just vote the same way as the political party that nominated them</a:t>
            </a:r>
          </a:p>
          <a:p>
            <a:pPr>
              <a:buNone/>
            </a:pPr>
            <a:endParaRPr lang="en-CA" dirty="0" smtClean="0"/>
          </a:p>
          <a:p>
            <a:pPr>
              <a:buNone/>
            </a:pPr>
            <a:endParaRPr lang="en-US" dirty="0"/>
          </a:p>
        </p:txBody>
      </p:sp>
      <p:sp>
        <p:nvSpPr>
          <p:cNvPr id="3" name="Title 2"/>
          <p:cNvSpPr>
            <a:spLocks noGrp="1"/>
          </p:cNvSpPr>
          <p:nvPr>
            <p:ph type="title"/>
          </p:nvPr>
        </p:nvSpPr>
        <p:spPr/>
        <p:txBody>
          <a:bodyPr/>
          <a:lstStyle/>
          <a:p>
            <a:r>
              <a:rPr lang="en-CA" dirty="0" smtClean="0"/>
              <a:t>Criticisms of the Senate</a:t>
            </a:r>
            <a:endParaRPr lang="en-US" dirty="0"/>
          </a:p>
        </p:txBody>
      </p:sp>
      <p:sp>
        <p:nvSpPr>
          <p:cNvPr id="4" name="Slide Number Placeholder 3"/>
          <p:cNvSpPr>
            <a:spLocks noGrp="1"/>
          </p:cNvSpPr>
          <p:nvPr>
            <p:ph type="sldNum" sz="quarter" idx="15"/>
          </p:nvPr>
        </p:nvSpPr>
        <p:spPr/>
        <p:txBody>
          <a:bodyPr/>
          <a:lstStyle/>
          <a:p>
            <a:fld id="{67F1A393-1929-47E8-8BBC-2B8143629534}" type="slidenum">
              <a:rPr lang="en-US" smtClean="0"/>
              <a:pPr/>
              <a:t>20</a:t>
            </a:fld>
            <a:endParaRPr lang="en-US"/>
          </a:p>
        </p:txBody>
      </p:sp>
      <p:sp>
        <p:nvSpPr>
          <p:cNvPr id="5" name="Footer Placeholder 4"/>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3 proposals for Senate Reform in Canada:</a:t>
            </a:r>
          </a:p>
          <a:p>
            <a:endParaRPr lang="en-CA" dirty="0" smtClean="0"/>
          </a:p>
          <a:p>
            <a:pPr marL="514350" indent="-514350">
              <a:buAutoNum type="arabicPeriod"/>
            </a:pPr>
            <a:r>
              <a:rPr lang="en-CA" dirty="0" smtClean="0"/>
              <a:t>Election Vs. Appointment</a:t>
            </a:r>
          </a:p>
          <a:p>
            <a:pPr marL="514350" indent="-514350">
              <a:buAutoNum type="arabicPeriod"/>
            </a:pPr>
            <a:r>
              <a:rPr lang="en-CA" dirty="0" smtClean="0"/>
              <a:t>Bill C-19</a:t>
            </a:r>
          </a:p>
          <a:p>
            <a:pPr marL="514350" indent="-514350">
              <a:buAutoNum type="arabicPeriod"/>
            </a:pPr>
            <a:r>
              <a:rPr lang="en-CA" dirty="0" smtClean="0"/>
              <a:t>Bill C-20</a:t>
            </a:r>
          </a:p>
          <a:p>
            <a:pPr marL="514350" indent="-514350">
              <a:buAutoNum type="arabicPeriod"/>
            </a:pPr>
            <a:endParaRPr lang="en-CA" dirty="0" smtClean="0"/>
          </a:p>
          <a:p>
            <a:pPr marL="514350" indent="-514350">
              <a:buNone/>
            </a:pPr>
            <a:r>
              <a:rPr lang="en-CA" dirty="0" smtClean="0"/>
              <a:t>Read page 344 (figure 13-7) to discuss the Positive and Negative results of Senate Reform</a:t>
            </a:r>
            <a:endParaRPr lang="en-US" dirty="0"/>
          </a:p>
        </p:txBody>
      </p:sp>
      <p:sp>
        <p:nvSpPr>
          <p:cNvPr id="3" name="Title 2"/>
          <p:cNvSpPr>
            <a:spLocks noGrp="1"/>
          </p:cNvSpPr>
          <p:nvPr>
            <p:ph type="title"/>
          </p:nvPr>
        </p:nvSpPr>
        <p:spPr/>
        <p:txBody>
          <a:bodyPr/>
          <a:lstStyle/>
          <a:p>
            <a:r>
              <a:rPr lang="en-CA" dirty="0" smtClean="0"/>
              <a:t>Senate Reform...</a:t>
            </a:r>
            <a:endParaRPr lang="en-US" dirty="0"/>
          </a:p>
        </p:txBody>
      </p:sp>
      <p:sp>
        <p:nvSpPr>
          <p:cNvPr id="4" name="Slide Number Placeholder 3"/>
          <p:cNvSpPr>
            <a:spLocks noGrp="1"/>
          </p:cNvSpPr>
          <p:nvPr>
            <p:ph type="sldNum" sz="quarter" idx="15"/>
          </p:nvPr>
        </p:nvSpPr>
        <p:spPr/>
        <p:txBody>
          <a:bodyPr/>
          <a:lstStyle/>
          <a:p>
            <a:fld id="{67F1A393-1929-47E8-8BBC-2B8143629534}" type="slidenum">
              <a:rPr lang="en-US" smtClean="0"/>
              <a:pPr/>
              <a:t>21</a:t>
            </a:fld>
            <a:endParaRPr lang="en-US"/>
          </a:p>
        </p:txBody>
      </p:sp>
      <p:sp>
        <p:nvSpPr>
          <p:cNvPr id="5" name="Footer Placeholder 4"/>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dirty="0" smtClean="0"/>
              <a:t>How might Senate reform address values of liberalism?</a:t>
            </a:r>
          </a:p>
          <a:p>
            <a:r>
              <a:rPr lang="en-CA" sz="3200" dirty="0" smtClean="0"/>
              <a:t>To what extent do the proposed Senate reforms reflect the values of liberalism?</a:t>
            </a:r>
            <a:endParaRPr lang="en-US" sz="3200" dirty="0"/>
          </a:p>
        </p:txBody>
      </p:sp>
      <p:sp>
        <p:nvSpPr>
          <p:cNvPr id="3" name="Title 2"/>
          <p:cNvSpPr>
            <a:spLocks noGrp="1"/>
          </p:cNvSpPr>
          <p:nvPr>
            <p:ph type="title"/>
          </p:nvPr>
        </p:nvSpPr>
        <p:spPr/>
        <p:txBody>
          <a:bodyPr/>
          <a:lstStyle/>
          <a:p>
            <a:r>
              <a:rPr lang="en-CA" dirty="0" smtClean="0"/>
              <a:t>THINK/PAIR/SHARE</a:t>
            </a:r>
            <a:endParaRPr lang="en-US" dirty="0"/>
          </a:p>
        </p:txBody>
      </p:sp>
      <p:pic>
        <p:nvPicPr>
          <p:cNvPr id="31746" name="Picture 2" descr="http://www.willisms.com/archives/ripliberalism.gif"/>
          <p:cNvPicPr>
            <a:picLocks noChangeAspect="1" noChangeArrowheads="1"/>
          </p:cNvPicPr>
          <p:nvPr/>
        </p:nvPicPr>
        <p:blipFill>
          <a:blip r:embed="rId2"/>
          <a:srcRect/>
          <a:stretch>
            <a:fillRect/>
          </a:stretch>
        </p:blipFill>
        <p:spPr bwMode="auto">
          <a:xfrm>
            <a:off x="4834888" y="3786190"/>
            <a:ext cx="2537460" cy="2643206"/>
          </a:xfrm>
          <a:prstGeom prst="rect">
            <a:avLst/>
          </a:prstGeom>
          <a:noFill/>
        </p:spPr>
      </p:pic>
      <p:sp>
        <p:nvSpPr>
          <p:cNvPr id="5" name="Slide Number Placeholder 4"/>
          <p:cNvSpPr>
            <a:spLocks noGrp="1"/>
          </p:cNvSpPr>
          <p:nvPr>
            <p:ph type="sldNum" sz="quarter" idx="15"/>
          </p:nvPr>
        </p:nvSpPr>
        <p:spPr/>
        <p:txBody>
          <a:bodyPr/>
          <a:lstStyle/>
          <a:p>
            <a:fld id="{67F1A393-1929-47E8-8BBC-2B8143629534}" type="slidenum">
              <a:rPr lang="en-US" smtClean="0"/>
              <a:pPr/>
              <a:t>22</a:t>
            </a:fld>
            <a:endParaRPr lang="en-US"/>
          </a:p>
        </p:txBody>
      </p:sp>
      <p:sp>
        <p:nvSpPr>
          <p:cNvPr id="6" name="Footer Placeholder 5"/>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USA has a two party system (republicans, democrats).</a:t>
            </a:r>
          </a:p>
          <a:p>
            <a:r>
              <a:rPr lang="en-CA" dirty="0" smtClean="0"/>
              <a:t>Canada has a multi-party political system, where each party has a different platform</a:t>
            </a:r>
            <a:endParaRPr lang="en-US" dirty="0"/>
          </a:p>
        </p:txBody>
      </p:sp>
      <p:sp>
        <p:nvSpPr>
          <p:cNvPr id="3" name="Title 2"/>
          <p:cNvSpPr>
            <a:spLocks noGrp="1"/>
          </p:cNvSpPr>
          <p:nvPr>
            <p:ph type="title"/>
          </p:nvPr>
        </p:nvSpPr>
        <p:spPr/>
        <p:txBody>
          <a:bodyPr/>
          <a:lstStyle/>
          <a:p>
            <a:r>
              <a:rPr lang="en-CA" dirty="0" smtClean="0"/>
              <a:t>The Tradition of Political Parties</a:t>
            </a:r>
            <a:endParaRPr lang="en-US" dirty="0"/>
          </a:p>
        </p:txBody>
      </p:sp>
      <p:pic>
        <p:nvPicPr>
          <p:cNvPr id="4" name="Picture 6" descr="http://www.craigmarlatt.com/canada/images/images&amp;downloads/parties.jpg"/>
          <p:cNvPicPr>
            <a:picLocks noChangeAspect="1" noChangeArrowheads="1"/>
          </p:cNvPicPr>
          <p:nvPr/>
        </p:nvPicPr>
        <p:blipFill>
          <a:blip r:embed="rId2"/>
          <a:srcRect/>
          <a:stretch>
            <a:fillRect/>
          </a:stretch>
        </p:blipFill>
        <p:spPr bwMode="auto">
          <a:xfrm>
            <a:off x="5000628" y="2928934"/>
            <a:ext cx="3571900" cy="3643338"/>
          </a:xfrm>
          <a:prstGeom prst="rect">
            <a:avLst/>
          </a:prstGeom>
          <a:noFill/>
        </p:spPr>
      </p:pic>
      <p:sp>
        <p:nvSpPr>
          <p:cNvPr id="5" name="Slide Number Placeholder 4"/>
          <p:cNvSpPr>
            <a:spLocks noGrp="1"/>
          </p:cNvSpPr>
          <p:nvPr>
            <p:ph type="sldNum" sz="quarter" idx="15"/>
          </p:nvPr>
        </p:nvSpPr>
        <p:spPr/>
        <p:txBody>
          <a:bodyPr/>
          <a:lstStyle/>
          <a:p>
            <a:fld id="{67F1A393-1929-47E8-8BBC-2B8143629534}" type="slidenum">
              <a:rPr lang="en-US" smtClean="0"/>
              <a:pPr/>
              <a:t>23</a:t>
            </a:fld>
            <a:endParaRPr lang="en-US"/>
          </a:p>
        </p:txBody>
      </p:sp>
      <p:sp>
        <p:nvSpPr>
          <p:cNvPr id="6" name="Footer Placeholder 5"/>
          <p:cNvSpPr>
            <a:spLocks noGrp="1"/>
          </p:cNvSpPr>
          <p:nvPr>
            <p:ph type="ftr" sz="quarter" idx="16"/>
          </p:nvPr>
        </p:nvSpPr>
        <p:spPr/>
        <p:txBody>
          <a:bodyPr/>
          <a:lstStyle/>
          <a:p>
            <a:r>
              <a:rPr lang="en-US" smtClean="0"/>
              <a:t>Social 30-2 so3.6 so3.7</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CA" dirty="0" smtClean="0"/>
              <a:t>Representatives must follow the ‘party line’  or platform – known as party solidarity.  MP’s can object policy, but they must accept caucus decisions or he/she may be kicked out of the party.  Some MP’s have ‘crossed the floor’ of the house of commons</a:t>
            </a:r>
          </a:p>
          <a:p>
            <a:pPr marL="514350" indent="-514350">
              <a:buNone/>
            </a:pPr>
            <a:endParaRPr lang="en-CA" dirty="0" smtClean="0"/>
          </a:p>
          <a:p>
            <a:pPr marL="514350" indent="-514350">
              <a:buNone/>
            </a:pPr>
            <a:endParaRPr lang="en-US" dirty="0"/>
          </a:p>
        </p:txBody>
      </p:sp>
      <p:sp>
        <p:nvSpPr>
          <p:cNvPr id="3" name="Title 2"/>
          <p:cNvSpPr>
            <a:spLocks noGrp="1"/>
          </p:cNvSpPr>
          <p:nvPr>
            <p:ph type="title"/>
          </p:nvPr>
        </p:nvSpPr>
        <p:spPr/>
        <p:txBody>
          <a:bodyPr>
            <a:normAutofit fontScale="90000"/>
          </a:bodyPr>
          <a:lstStyle/>
          <a:p>
            <a:r>
              <a:rPr lang="en-CA" dirty="0" smtClean="0"/>
              <a:t>Aspects of Political Parties that may be contrary to liberal values:  </a:t>
            </a:r>
            <a:endParaRPr lang="en-US" dirty="0"/>
          </a:p>
        </p:txBody>
      </p:sp>
      <p:pic>
        <p:nvPicPr>
          <p:cNvPr id="33794" name="Picture 2" descr="http://en.epochtimes.com/news_images/2006-11-17-kilgour_warsaw_hr_week_img_5070-l-crop.jpg"/>
          <p:cNvPicPr>
            <a:picLocks noChangeAspect="1" noChangeArrowheads="1"/>
          </p:cNvPicPr>
          <p:nvPr/>
        </p:nvPicPr>
        <p:blipFill>
          <a:blip r:embed="rId3"/>
          <a:srcRect/>
          <a:stretch>
            <a:fillRect/>
          </a:stretch>
        </p:blipFill>
        <p:spPr bwMode="auto">
          <a:xfrm>
            <a:off x="5000628" y="3571876"/>
            <a:ext cx="2857500" cy="3019425"/>
          </a:xfrm>
          <a:prstGeom prst="rect">
            <a:avLst/>
          </a:prstGeom>
          <a:noFill/>
        </p:spPr>
      </p:pic>
      <p:sp>
        <p:nvSpPr>
          <p:cNvPr id="5" name="TextBox 4"/>
          <p:cNvSpPr txBox="1"/>
          <p:nvPr/>
        </p:nvSpPr>
        <p:spPr>
          <a:xfrm>
            <a:off x="2285984" y="4714884"/>
            <a:ext cx="2357454" cy="1569660"/>
          </a:xfrm>
          <a:prstGeom prst="rect">
            <a:avLst/>
          </a:prstGeom>
          <a:noFill/>
        </p:spPr>
        <p:txBody>
          <a:bodyPr wrap="square" rtlCol="0">
            <a:spAutoFit/>
          </a:bodyPr>
          <a:lstStyle/>
          <a:p>
            <a:r>
              <a:rPr lang="en-CA" sz="1600" dirty="0" smtClean="0"/>
              <a:t>David </a:t>
            </a:r>
            <a:r>
              <a:rPr lang="en-CA" sz="1600" dirty="0" err="1" smtClean="0"/>
              <a:t>Kilgour</a:t>
            </a:r>
            <a:r>
              <a:rPr lang="en-CA" sz="1600" dirty="0" smtClean="0"/>
              <a:t> – Edmonton mp who crossed the floor to the Liberals, and later became an </a:t>
            </a:r>
            <a:r>
              <a:rPr lang="en-CA" sz="1600" dirty="0" err="1" smtClean="0"/>
              <a:t>independant</a:t>
            </a:r>
            <a:r>
              <a:rPr lang="en-CA" sz="1600" dirty="0" smtClean="0"/>
              <a:t>. (opposed the </a:t>
            </a:r>
            <a:r>
              <a:rPr lang="en-CA" sz="1600" dirty="0" err="1" smtClean="0"/>
              <a:t>gst</a:t>
            </a:r>
            <a:r>
              <a:rPr lang="en-CA" sz="1600" dirty="0" smtClean="0"/>
              <a:t>)  </a:t>
            </a:r>
            <a:endParaRPr lang="en-US" sz="1600" dirty="0"/>
          </a:p>
        </p:txBody>
      </p:sp>
      <p:sp>
        <p:nvSpPr>
          <p:cNvPr id="6" name="Slide Number Placeholder 5"/>
          <p:cNvSpPr>
            <a:spLocks noGrp="1"/>
          </p:cNvSpPr>
          <p:nvPr>
            <p:ph type="sldNum" sz="quarter" idx="15"/>
          </p:nvPr>
        </p:nvSpPr>
        <p:spPr/>
        <p:txBody>
          <a:bodyPr/>
          <a:lstStyle/>
          <a:p>
            <a:fld id="{67F1A393-1929-47E8-8BBC-2B8143629534}" type="slidenum">
              <a:rPr lang="en-US" smtClean="0"/>
              <a:pPr/>
              <a:t>24</a:t>
            </a:fld>
            <a:endParaRPr lang="en-US"/>
          </a:p>
        </p:txBody>
      </p:sp>
      <p:sp>
        <p:nvSpPr>
          <p:cNvPr id="7" name="Footer Placeholder 6"/>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startAt="2"/>
            </a:pPr>
            <a:r>
              <a:rPr lang="en-CA" dirty="0" smtClean="0"/>
              <a:t>Majority governments can be somewhat dictatorial.  If  a party has a large majority, it may not worry about following the will of the people</a:t>
            </a:r>
          </a:p>
          <a:p>
            <a:pPr marL="514350" indent="-514350">
              <a:buAutoNum type="arabicPeriod" startAt="2"/>
            </a:pPr>
            <a:r>
              <a:rPr lang="en-CA" dirty="0" smtClean="0"/>
              <a:t>Majority governments, in an attempt to stay in power, may not tackle important issues because they are always worried about not being able to continue governing</a:t>
            </a:r>
          </a:p>
          <a:p>
            <a:pPr marL="514350" indent="-514350">
              <a:buAutoNum type="arabicPeriod" startAt="2"/>
            </a:pPr>
            <a:r>
              <a:rPr lang="en-CA" dirty="0" smtClean="0"/>
              <a:t>Lack of transparency – measure of how much the public knows about what the government is doing?</a:t>
            </a:r>
            <a:endParaRPr lang="en-US" dirty="0"/>
          </a:p>
        </p:txBody>
      </p:sp>
      <p:sp>
        <p:nvSpPr>
          <p:cNvPr id="3" name="Title 2"/>
          <p:cNvSpPr>
            <a:spLocks noGrp="1"/>
          </p:cNvSpPr>
          <p:nvPr>
            <p:ph type="title"/>
          </p:nvPr>
        </p:nvSpPr>
        <p:spPr/>
        <p:txBody>
          <a:bodyPr>
            <a:normAutofit fontScale="90000"/>
          </a:bodyPr>
          <a:lstStyle/>
          <a:p>
            <a:r>
              <a:rPr lang="en-CA" dirty="0" smtClean="0"/>
              <a:t>Aspects of Political Parties that may be contrary to liberal values: </a:t>
            </a:r>
            <a:endParaRPr lang="en-US" dirty="0"/>
          </a:p>
        </p:txBody>
      </p:sp>
      <p:sp>
        <p:nvSpPr>
          <p:cNvPr id="4" name="Slide Number Placeholder 3"/>
          <p:cNvSpPr>
            <a:spLocks noGrp="1"/>
          </p:cNvSpPr>
          <p:nvPr>
            <p:ph type="sldNum" sz="quarter" idx="15"/>
          </p:nvPr>
        </p:nvSpPr>
        <p:spPr/>
        <p:txBody>
          <a:bodyPr/>
          <a:lstStyle/>
          <a:p>
            <a:fld id="{67F1A393-1929-47E8-8BBC-2B8143629534}" type="slidenum">
              <a:rPr lang="en-US" smtClean="0"/>
              <a:pPr/>
              <a:t>25</a:t>
            </a:fld>
            <a:endParaRPr lang="en-US"/>
          </a:p>
        </p:txBody>
      </p:sp>
      <p:sp>
        <p:nvSpPr>
          <p:cNvPr id="5" name="Footer Placeholder 4"/>
          <p:cNvSpPr>
            <a:spLocks noGrp="1"/>
          </p:cNvSpPr>
          <p:nvPr>
            <p:ph type="ftr" sz="quarter" idx="16"/>
          </p:nvPr>
        </p:nvSpPr>
        <p:spPr/>
        <p:txBody>
          <a:bodyPr/>
          <a:lstStyle/>
          <a:p>
            <a:r>
              <a:rPr lang="en-US" smtClean="0"/>
              <a:t>Social 30-2 so3.6 so3.7</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Think of the benefits political parties bring to a democracy.  Do any of these benefits reflect liberal values.</a:t>
            </a:r>
          </a:p>
          <a:p>
            <a:r>
              <a:rPr lang="en-CA" dirty="0" smtClean="0"/>
              <a:t>If we did not have a multi-party system in Canada, what alternative system could better reflect liberal values?</a:t>
            </a:r>
          </a:p>
          <a:p>
            <a:r>
              <a:rPr lang="en-CA" dirty="0" smtClean="0"/>
              <a:t>How does government transparency relate to liberalism?</a:t>
            </a:r>
            <a:endParaRPr lang="en-US" dirty="0"/>
          </a:p>
        </p:txBody>
      </p:sp>
      <p:sp>
        <p:nvSpPr>
          <p:cNvPr id="3" name="Title 2"/>
          <p:cNvSpPr>
            <a:spLocks noGrp="1"/>
          </p:cNvSpPr>
          <p:nvPr>
            <p:ph type="title"/>
          </p:nvPr>
        </p:nvSpPr>
        <p:spPr/>
        <p:txBody>
          <a:bodyPr/>
          <a:lstStyle/>
          <a:p>
            <a:r>
              <a:rPr lang="en-CA" dirty="0" smtClean="0"/>
              <a:t>THINK/PAIR/SHARE</a:t>
            </a:r>
            <a:endParaRPr lang="en-US" dirty="0"/>
          </a:p>
        </p:txBody>
      </p:sp>
      <p:sp>
        <p:nvSpPr>
          <p:cNvPr id="4" name="Slide Number Placeholder 3"/>
          <p:cNvSpPr>
            <a:spLocks noGrp="1"/>
          </p:cNvSpPr>
          <p:nvPr>
            <p:ph type="sldNum" sz="quarter" idx="15"/>
          </p:nvPr>
        </p:nvSpPr>
        <p:spPr/>
        <p:txBody>
          <a:bodyPr/>
          <a:lstStyle/>
          <a:p>
            <a:fld id="{67F1A393-1929-47E8-8BBC-2B8143629534}" type="slidenum">
              <a:rPr lang="en-US" smtClean="0"/>
              <a:pPr/>
              <a:t>26</a:t>
            </a:fld>
            <a:endParaRPr lang="en-US"/>
          </a:p>
        </p:txBody>
      </p:sp>
      <p:sp>
        <p:nvSpPr>
          <p:cNvPr id="5" name="Footer Placeholder 4"/>
          <p:cNvSpPr>
            <a:spLocks noGrp="1"/>
          </p:cNvSpPr>
          <p:nvPr>
            <p:ph type="ftr" sz="quarter" idx="16"/>
          </p:nvPr>
        </p:nvSpPr>
        <p:spPr/>
        <p:txBody>
          <a:bodyPr/>
          <a:lstStyle/>
          <a:p>
            <a:r>
              <a:rPr lang="en-US" smtClean="0"/>
              <a:t>Social 30-2 so3.6 so3.7</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Chapter 13 – Enhancing Individual Rights and Collective Rights</a:t>
            </a:r>
            <a:endParaRPr lang="en-US" dirty="0"/>
          </a:p>
        </p:txBody>
      </p:sp>
      <p:sp>
        <p:nvSpPr>
          <p:cNvPr id="4" name="Rectangle 3"/>
          <p:cNvSpPr/>
          <p:nvPr/>
        </p:nvSpPr>
        <p:spPr>
          <a:xfrm>
            <a:off x="1428728" y="2551837"/>
            <a:ext cx="5429272" cy="2677656"/>
          </a:xfrm>
          <a:prstGeom prst="rect">
            <a:avLst/>
          </a:prstGeom>
        </p:spPr>
        <p:txBody>
          <a:bodyPr wrap="square">
            <a:spAutoFit/>
          </a:bodyPr>
          <a:lstStyle/>
          <a:p>
            <a:r>
              <a:rPr lang="en-CA" sz="2400" dirty="0" smtClean="0"/>
              <a:t>So 3.7 explore the extent to which governments should promote individual and collective rights (Canadian Charter of Rights and Freedoms, Quebec Charter of Human Rights &amp; Freedoms; First Nations, </a:t>
            </a:r>
            <a:r>
              <a:rPr lang="en-CA" sz="2400" dirty="0" err="1" smtClean="0"/>
              <a:t>Metis</a:t>
            </a:r>
            <a:r>
              <a:rPr lang="en-CA" sz="2400" dirty="0" smtClean="0"/>
              <a:t> and Inuit rights.</a:t>
            </a:r>
            <a:endParaRPr lang="en-US" sz="2400" dirty="0"/>
          </a:p>
        </p:txBody>
      </p:sp>
      <p:sp>
        <p:nvSpPr>
          <p:cNvPr id="6" name="Slide Number Placeholder 5"/>
          <p:cNvSpPr>
            <a:spLocks noGrp="1"/>
          </p:cNvSpPr>
          <p:nvPr>
            <p:ph type="sldNum" sz="quarter" idx="12"/>
          </p:nvPr>
        </p:nvSpPr>
        <p:spPr/>
        <p:txBody>
          <a:bodyPr/>
          <a:lstStyle/>
          <a:p>
            <a:fld id="{67F1A393-1929-47E8-8BBC-2B8143629534}"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Social 30-2 so3.6 so3.7</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CA" dirty="0" smtClean="0"/>
              <a:t>In What Ways can a democratic government enhance liberal values?</a:t>
            </a:r>
            <a:endParaRPr lang="en-US" dirty="0"/>
          </a:p>
        </p:txBody>
      </p:sp>
      <p:sp>
        <p:nvSpPr>
          <p:cNvPr id="12" name="Text Placeholder 11"/>
          <p:cNvSpPr>
            <a:spLocks noGrp="1"/>
          </p:cNvSpPr>
          <p:nvPr>
            <p:ph type="body" idx="1"/>
          </p:nvPr>
        </p:nvSpPr>
        <p:spPr/>
        <p:txBody>
          <a:bodyPr/>
          <a:lstStyle/>
          <a:p>
            <a:endParaRPr lang="en-US"/>
          </a:p>
        </p:txBody>
      </p:sp>
      <p:sp>
        <p:nvSpPr>
          <p:cNvPr id="13" name="Slide Number Placeholder 12"/>
          <p:cNvSpPr>
            <a:spLocks noGrp="1"/>
          </p:cNvSpPr>
          <p:nvPr>
            <p:ph type="sldNum" sz="quarter" idx="12"/>
          </p:nvPr>
        </p:nvSpPr>
        <p:spPr/>
        <p:txBody>
          <a:bodyPr/>
          <a:lstStyle/>
          <a:p>
            <a:fld id="{67F1A393-1929-47E8-8BBC-2B8143629534}" type="slidenum">
              <a:rPr lang="en-US" smtClean="0"/>
              <a:pPr/>
              <a:t>28</a:t>
            </a:fld>
            <a:endParaRPr lang="en-US"/>
          </a:p>
        </p:txBody>
      </p:sp>
      <p:sp>
        <p:nvSpPr>
          <p:cNvPr id="14" name="Footer Placeholder 13"/>
          <p:cNvSpPr>
            <a:spLocks noGrp="1"/>
          </p:cNvSpPr>
          <p:nvPr>
            <p:ph type="ftr" sz="quarter" idx="11"/>
          </p:nvPr>
        </p:nvSpPr>
        <p:spPr/>
        <p:txBody>
          <a:bodyPr/>
          <a:lstStyle/>
          <a:p>
            <a:r>
              <a:rPr lang="en-US" smtClean="0"/>
              <a:t>Social 30-2 so3.6 so3.7</a:t>
            </a:r>
            <a:endParaRPr lang="en-US"/>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CA" dirty="0" smtClean="0"/>
              <a:t>Unless there are laws in place to guarantee rights and freedoms, they may not be enjoyed by everyone.</a:t>
            </a:r>
          </a:p>
          <a:p>
            <a:endParaRPr lang="en-CA" dirty="0" smtClean="0"/>
          </a:p>
          <a:p>
            <a:r>
              <a:rPr lang="en-CA" dirty="0" smtClean="0"/>
              <a:t>In this section we will explore how government works to promote liberal values through legislation:</a:t>
            </a:r>
            <a:br>
              <a:rPr lang="en-CA" dirty="0" smtClean="0"/>
            </a:b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29</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dirty="0" smtClean="0"/>
              <a:t>Liberal Values through Legislation</a:t>
            </a:r>
            <a:endParaRPr lang="en-US" dirty="0"/>
          </a:p>
        </p:txBody>
      </p:sp>
      <p:pic>
        <p:nvPicPr>
          <p:cNvPr id="38914" name="Picture 2" descr="http://www.civilization.ca/cmc/exhibitions/aborig/fp/images/fpz4d06b.jpg"/>
          <p:cNvPicPr>
            <a:picLocks noChangeAspect="1" noChangeArrowheads="1"/>
          </p:cNvPicPr>
          <p:nvPr/>
        </p:nvPicPr>
        <p:blipFill>
          <a:blip r:embed="rId2"/>
          <a:srcRect/>
          <a:stretch>
            <a:fillRect/>
          </a:stretch>
        </p:blipFill>
        <p:spPr bwMode="auto">
          <a:xfrm>
            <a:off x="3286116" y="3786190"/>
            <a:ext cx="2963501" cy="24288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630" y="1556792"/>
            <a:ext cx="8229600" cy="4572000"/>
          </a:xfrm>
        </p:spPr>
        <p:txBody>
          <a:bodyPr/>
          <a:lstStyle/>
          <a:p>
            <a:r>
              <a:rPr lang="en-CA" dirty="0" smtClean="0"/>
              <a:t>Canada’s political system, widely accepted as being democratic and reflecting the values of liberalism, has also been criticized for not being as democratic as it could be.  </a:t>
            </a:r>
          </a:p>
          <a:p>
            <a:r>
              <a:rPr lang="en-CA" dirty="0" smtClean="0"/>
              <a:t>We will look at 3 areas of Canadian </a:t>
            </a:r>
            <a:r>
              <a:rPr lang="en-CA" dirty="0" err="1" smtClean="0"/>
              <a:t>gov’t</a:t>
            </a:r>
            <a:r>
              <a:rPr lang="en-CA" dirty="0" smtClean="0"/>
              <a:t> that sometimes are criticized for not reflecting liberal principles.</a:t>
            </a:r>
            <a:endParaRPr lang="en-US" dirty="0"/>
          </a:p>
        </p:txBody>
      </p:sp>
      <p:sp>
        <p:nvSpPr>
          <p:cNvPr id="3" name="Title 2"/>
          <p:cNvSpPr>
            <a:spLocks noGrp="1"/>
          </p:cNvSpPr>
          <p:nvPr>
            <p:ph type="title"/>
          </p:nvPr>
        </p:nvSpPr>
        <p:spPr/>
        <p:txBody>
          <a:bodyPr/>
          <a:lstStyle/>
          <a:p>
            <a:r>
              <a:rPr lang="en-CA" dirty="0" smtClean="0"/>
              <a:t>Liberal Democracy in Canada</a:t>
            </a:r>
            <a:endParaRPr lang="en-US" dirty="0"/>
          </a:p>
        </p:txBody>
      </p:sp>
      <p:pic>
        <p:nvPicPr>
          <p:cNvPr id="1026" name="Picture 2" descr="http://exurbanpedestrian.files.wordpress.com/2008/12/govrnor-general.jpg"/>
          <p:cNvPicPr>
            <a:picLocks noChangeAspect="1" noChangeArrowheads="1"/>
          </p:cNvPicPr>
          <p:nvPr/>
        </p:nvPicPr>
        <p:blipFill>
          <a:blip r:embed="rId2"/>
          <a:srcRect/>
          <a:stretch>
            <a:fillRect/>
          </a:stretch>
        </p:blipFill>
        <p:spPr bwMode="auto">
          <a:xfrm>
            <a:off x="1000100" y="4572008"/>
            <a:ext cx="1871660" cy="1804981"/>
          </a:xfrm>
          <a:prstGeom prst="rect">
            <a:avLst/>
          </a:prstGeom>
          <a:noFill/>
        </p:spPr>
      </p:pic>
      <p:pic>
        <p:nvPicPr>
          <p:cNvPr id="1028" name="Picture 4" descr="http://fildebrandt.ca/wp-content/uploads/2009/06/senate1.jpg"/>
          <p:cNvPicPr>
            <a:picLocks noChangeAspect="1" noChangeArrowheads="1"/>
          </p:cNvPicPr>
          <p:nvPr/>
        </p:nvPicPr>
        <p:blipFill>
          <a:blip r:embed="rId3"/>
          <a:srcRect/>
          <a:stretch>
            <a:fillRect/>
          </a:stretch>
        </p:blipFill>
        <p:spPr bwMode="auto">
          <a:xfrm>
            <a:off x="3571868" y="4643446"/>
            <a:ext cx="2143125" cy="1685925"/>
          </a:xfrm>
          <a:prstGeom prst="rect">
            <a:avLst/>
          </a:prstGeom>
          <a:noFill/>
        </p:spPr>
      </p:pic>
      <p:pic>
        <p:nvPicPr>
          <p:cNvPr id="1030" name="Picture 6" descr="http://www.craigmarlatt.com/canada/images/images&amp;downloads/parties.jpg"/>
          <p:cNvPicPr>
            <a:picLocks noChangeAspect="1" noChangeArrowheads="1"/>
          </p:cNvPicPr>
          <p:nvPr/>
        </p:nvPicPr>
        <p:blipFill>
          <a:blip r:embed="rId4"/>
          <a:srcRect/>
          <a:stretch>
            <a:fillRect/>
          </a:stretch>
        </p:blipFill>
        <p:spPr bwMode="auto">
          <a:xfrm>
            <a:off x="6072198" y="4071942"/>
            <a:ext cx="2643206" cy="2600300"/>
          </a:xfrm>
          <a:prstGeom prst="rect">
            <a:avLst/>
          </a:prstGeom>
          <a:noFill/>
        </p:spPr>
      </p:pic>
      <p:sp>
        <p:nvSpPr>
          <p:cNvPr id="7" name="Slide Number Placeholder 6"/>
          <p:cNvSpPr>
            <a:spLocks noGrp="1"/>
          </p:cNvSpPr>
          <p:nvPr>
            <p:ph type="sldNum" sz="quarter" idx="15"/>
          </p:nvPr>
        </p:nvSpPr>
        <p:spPr/>
        <p:txBody>
          <a:bodyPr/>
          <a:lstStyle/>
          <a:p>
            <a:fld id="{67F1A393-1929-47E8-8BBC-2B8143629534}" type="slidenum">
              <a:rPr lang="en-US" smtClean="0"/>
              <a:pPr/>
              <a:t>3</a:t>
            </a:fld>
            <a:endParaRPr lang="en-US"/>
          </a:p>
        </p:txBody>
      </p:sp>
      <p:sp>
        <p:nvSpPr>
          <p:cNvPr id="8" name="Footer Placeholder 7"/>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Identifies guaranteed rights and freedoms for Canadians</a:t>
            </a:r>
          </a:p>
          <a:p>
            <a:endParaRPr lang="en-CA" dirty="0" smtClean="0"/>
          </a:p>
          <a:p>
            <a:r>
              <a:rPr lang="en-CA" dirty="0" smtClean="0"/>
              <a:t>Gives us the freedom to think and act in certain ways and the freedom from the abuses of power by governments.  </a:t>
            </a:r>
          </a:p>
          <a:p>
            <a:endParaRPr lang="en-CA" dirty="0" smtClean="0"/>
          </a:p>
          <a:p>
            <a:r>
              <a:rPr lang="en-CA" dirty="0" smtClean="0"/>
              <a:t>Guarantees rights and freedoms to males and females and limits the ability of governments to pass laws or take actions that infringe on our civil rights</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30</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2" name="Title 1"/>
          <p:cNvSpPr>
            <a:spLocks noGrp="1"/>
          </p:cNvSpPr>
          <p:nvPr>
            <p:ph type="title"/>
          </p:nvPr>
        </p:nvSpPr>
        <p:spPr/>
        <p:txBody>
          <a:bodyPr>
            <a:normAutofit fontScale="90000"/>
          </a:bodyPr>
          <a:lstStyle/>
          <a:p>
            <a:r>
              <a:rPr lang="en-CA" dirty="0" smtClean="0"/>
              <a:t>The Canadian Charter of Rights and Freedoms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You have the right to freedom of speech, but you do not have the right to make statements that promote hatred against a group of people.</a:t>
            </a:r>
          </a:p>
          <a:p>
            <a:endParaRPr lang="en-CA" dirty="0" smtClean="0"/>
          </a:p>
          <a:p>
            <a:r>
              <a:rPr lang="en-CA" dirty="0" smtClean="0"/>
              <a:t>You have the right to be protected against unreasonable search and seizure, but that does not give you the right to refuse to allow security officers to search your luggage before boarding an airplane</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31</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b="1" dirty="0" smtClean="0"/>
              <a:t>Rights have Limits...</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smtClean="0"/>
              <a:t>Federal, provincial and territorial governments also have some power in special circumstances to limit some individual rights using what is called the ‘notwithstanding clause’.   (allows the government to pass a law that may override a part of the Charter for a limited time – up to 5 years.</a:t>
            </a:r>
          </a:p>
          <a:p>
            <a:endParaRPr lang="en-CA" dirty="0" smtClean="0"/>
          </a:p>
          <a:p>
            <a:r>
              <a:rPr lang="en-CA" dirty="0" smtClean="0"/>
              <a:t>Most of the rights in the charter are individual rights, however there are sections of the charter that outline collective rights (Canada’s official languages, minority language education rights, and rights of Aboriginal peoples.</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32</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b="1" dirty="0" smtClean="0"/>
              <a:t>Rights have Limits...</a:t>
            </a:r>
            <a:r>
              <a:rPr lang="en-CA" b="1" dirty="0" err="1" smtClean="0"/>
              <a:t>con’t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28596" y="2143116"/>
          <a:ext cx="8229600" cy="3845560"/>
        </p:xfrm>
        <a:graphic>
          <a:graphicData uri="http://schemas.openxmlformats.org/drawingml/2006/table">
            <a:tbl>
              <a:tblPr firstRow="1" firstCol="1" bandRow="1" bandCol="1">
                <a:tableStyleId>{5C22544A-7EE6-4342-B048-85BDC9FD1C3A}</a:tableStyleId>
              </a:tblPr>
              <a:tblGrid>
                <a:gridCol w="2543164"/>
                <a:gridCol w="5686436"/>
              </a:tblGrid>
              <a:tr h="370840">
                <a:tc>
                  <a:txBody>
                    <a:bodyPr/>
                    <a:lstStyle/>
                    <a:p>
                      <a:r>
                        <a:rPr lang="en-CA" dirty="0" smtClean="0"/>
                        <a:t>Individual Rights</a:t>
                      </a:r>
                      <a:endParaRPr lang="en-US" dirty="0"/>
                    </a:p>
                  </a:txBody>
                  <a:tcPr/>
                </a:tc>
                <a:tc>
                  <a:txBody>
                    <a:bodyPr/>
                    <a:lstStyle/>
                    <a:p>
                      <a:r>
                        <a:rPr lang="en-CA" dirty="0" smtClean="0"/>
                        <a:t>Summary</a:t>
                      </a:r>
                      <a:endParaRPr lang="en-US" dirty="0"/>
                    </a:p>
                  </a:txBody>
                  <a:tcPr/>
                </a:tc>
              </a:tr>
              <a:tr h="370840">
                <a:tc>
                  <a:txBody>
                    <a:bodyPr/>
                    <a:lstStyle/>
                    <a:p>
                      <a:r>
                        <a:rPr lang="en-CA" dirty="0" smtClean="0"/>
                        <a:t>Fundamental Freedoms</a:t>
                      </a:r>
                    </a:p>
                    <a:p>
                      <a:endParaRPr lang="en-CA" dirty="0" smtClean="0"/>
                    </a:p>
                  </a:txBody>
                  <a:tcPr/>
                </a:tc>
                <a:tc>
                  <a:txBody>
                    <a:bodyPr/>
                    <a:lstStyle/>
                    <a:p>
                      <a:endParaRPr lang="en-US"/>
                    </a:p>
                  </a:txBody>
                  <a:tcPr/>
                </a:tc>
              </a:tr>
              <a:tr h="370840">
                <a:tc>
                  <a:txBody>
                    <a:bodyPr/>
                    <a:lstStyle/>
                    <a:p>
                      <a:r>
                        <a:rPr lang="en-CA" dirty="0" smtClean="0"/>
                        <a:t>Democratic Rights</a:t>
                      </a:r>
                    </a:p>
                    <a:p>
                      <a:endParaRPr lang="en-US" dirty="0"/>
                    </a:p>
                  </a:txBody>
                  <a:tcPr/>
                </a:tc>
                <a:tc>
                  <a:txBody>
                    <a:bodyPr/>
                    <a:lstStyle/>
                    <a:p>
                      <a:endParaRPr lang="en-US"/>
                    </a:p>
                  </a:txBody>
                  <a:tcPr/>
                </a:tc>
              </a:tr>
              <a:tr h="370840">
                <a:tc>
                  <a:txBody>
                    <a:bodyPr/>
                    <a:lstStyle/>
                    <a:p>
                      <a:r>
                        <a:rPr lang="en-CA" dirty="0" smtClean="0"/>
                        <a:t>Mobility Rights</a:t>
                      </a:r>
                    </a:p>
                    <a:p>
                      <a:endParaRPr lang="en-US" dirty="0"/>
                    </a:p>
                  </a:txBody>
                  <a:tcPr/>
                </a:tc>
                <a:tc>
                  <a:txBody>
                    <a:bodyPr/>
                    <a:lstStyle/>
                    <a:p>
                      <a:endParaRPr lang="en-US"/>
                    </a:p>
                  </a:txBody>
                  <a:tcPr/>
                </a:tc>
              </a:tr>
              <a:tr h="370840">
                <a:tc>
                  <a:txBody>
                    <a:bodyPr/>
                    <a:lstStyle/>
                    <a:p>
                      <a:r>
                        <a:rPr lang="en-CA" dirty="0" smtClean="0"/>
                        <a:t>Legal Rights</a:t>
                      </a:r>
                    </a:p>
                    <a:p>
                      <a:endParaRPr lang="en-US" dirty="0"/>
                    </a:p>
                  </a:txBody>
                  <a:tcPr/>
                </a:tc>
                <a:tc>
                  <a:txBody>
                    <a:bodyPr/>
                    <a:lstStyle/>
                    <a:p>
                      <a:endParaRPr lang="en-US"/>
                    </a:p>
                  </a:txBody>
                  <a:tcPr/>
                </a:tc>
              </a:tr>
              <a:tr h="370840">
                <a:tc>
                  <a:txBody>
                    <a:bodyPr/>
                    <a:lstStyle/>
                    <a:p>
                      <a:r>
                        <a:rPr lang="en-CA" dirty="0" smtClean="0"/>
                        <a:t>Equality Rights</a:t>
                      </a:r>
                    </a:p>
                    <a:p>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5"/>
          </p:nvPr>
        </p:nvSpPr>
        <p:spPr/>
        <p:txBody>
          <a:bodyPr/>
          <a:lstStyle/>
          <a:p>
            <a:fld id="{67F1A393-1929-47E8-8BBC-2B8143629534}" type="slidenum">
              <a:rPr lang="en-US" smtClean="0"/>
              <a:pPr/>
              <a:t>33</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a:xfrm>
            <a:off x="500034" y="152400"/>
            <a:ext cx="8186766" cy="1490650"/>
          </a:xfrm>
        </p:spPr>
        <p:txBody>
          <a:bodyPr>
            <a:normAutofit fontScale="90000"/>
          </a:bodyPr>
          <a:lstStyle/>
          <a:p>
            <a:r>
              <a:rPr lang="en-CA" dirty="0" smtClean="0"/>
              <a:t>Some Individual Rights in the Canadian Charter of Rights and Freedoms (</a:t>
            </a:r>
            <a:r>
              <a:rPr lang="en-CA" sz="2700" dirty="0" smtClean="0"/>
              <a:t>sec 2-15</a:t>
            </a:r>
            <a:r>
              <a:rPr lang="en-CA" sz="4000" dirty="0" smtClean="0"/>
              <a:t>)</a:t>
            </a:r>
            <a:br>
              <a:rPr lang="en-CA" sz="4000" dirty="0" smtClean="0"/>
            </a:br>
            <a:r>
              <a:rPr lang="en-CA" sz="3100" dirty="0" smtClean="0"/>
              <a:t>Page 349</a:t>
            </a:r>
            <a:endParaRPr lang="en-US" sz="3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Voting in Canada was not a guaranteed individual political right</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34</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normAutofit fontScale="90000"/>
          </a:bodyPr>
          <a:lstStyle/>
          <a:p>
            <a:r>
              <a:rPr lang="en-CA" dirty="0" smtClean="0"/>
              <a:t>Promoting Political &amp; Economic Rights</a:t>
            </a:r>
            <a:endParaRPr lang="en-US" dirty="0"/>
          </a:p>
        </p:txBody>
      </p:sp>
      <p:graphicFrame>
        <p:nvGraphicFramePr>
          <p:cNvPr id="6" name="Table 5"/>
          <p:cNvGraphicFramePr>
            <a:graphicFrameLocks noGrp="1"/>
          </p:cNvGraphicFramePr>
          <p:nvPr/>
        </p:nvGraphicFramePr>
        <p:xfrm>
          <a:off x="1428728" y="2428868"/>
          <a:ext cx="6096000" cy="3876040"/>
        </p:xfrm>
        <a:graphic>
          <a:graphicData uri="http://schemas.openxmlformats.org/drawingml/2006/table">
            <a:tbl>
              <a:tblPr firstRow="1" bandRow="1">
                <a:tableStyleId>{5C22544A-7EE6-4342-B048-85BDC9FD1C3A}</a:tableStyleId>
              </a:tblPr>
              <a:tblGrid>
                <a:gridCol w="1214446"/>
                <a:gridCol w="4881554"/>
              </a:tblGrid>
              <a:tr h="370840">
                <a:tc>
                  <a:txBody>
                    <a:bodyPr/>
                    <a:lstStyle/>
                    <a:p>
                      <a:r>
                        <a:rPr lang="en-CA" dirty="0" smtClean="0"/>
                        <a:t>Year</a:t>
                      </a:r>
                      <a:endParaRPr lang="en-US" dirty="0"/>
                    </a:p>
                  </a:txBody>
                  <a:tcPr/>
                </a:tc>
                <a:tc>
                  <a:txBody>
                    <a:bodyPr/>
                    <a:lstStyle/>
                    <a:p>
                      <a:r>
                        <a:rPr lang="en-CA" dirty="0" smtClean="0"/>
                        <a:t>Who Was Given the right to Vote?</a:t>
                      </a:r>
                      <a:endParaRPr lang="en-US" dirty="0"/>
                    </a:p>
                  </a:txBody>
                  <a:tcPr/>
                </a:tc>
              </a:tr>
              <a:tr h="370840">
                <a:tc>
                  <a:txBody>
                    <a:bodyPr/>
                    <a:lstStyle/>
                    <a:p>
                      <a:r>
                        <a:rPr lang="en-CA" dirty="0" smtClean="0"/>
                        <a:t>1916</a:t>
                      </a:r>
                      <a:endParaRPr lang="en-US" dirty="0"/>
                    </a:p>
                  </a:txBody>
                  <a:tcPr/>
                </a:tc>
                <a:tc>
                  <a:txBody>
                    <a:bodyPr/>
                    <a:lstStyle/>
                    <a:p>
                      <a:r>
                        <a:rPr lang="en-CA" dirty="0" smtClean="0"/>
                        <a:t>Manitoba </a:t>
                      </a:r>
                      <a:r>
                        <a:rPr lang="en-CA" baseline="0" dirty="0" smtClean="0"/>
                        <a:t> allows women to vote (1</a:t>
                      </a:r>
                      <a:r>
                        <a:rPr lang="en-CA" baseline="30000" dirty="0" smtClean="0"/>
                        <a:t>st</a:t>
                      </a:r>
                      <a:r>
                        <a:rPr lang="en-CA" baseline="0" dirty="0" smtClean="0"/>
                        <a:t> prov. In Canada)</a:t>
                      </a:r>
                      <a:endParaRPr lang="en-US" dirty="0"/>
                    </a:p>
                  </a:txBody>
                  <a:tcPr/>
                </a:tc>
              </a:tr>
              <a:tr h="370840">
                <a:tc>
                  <a:txBody>
                    <a:bodyPr/>
                    <a:lstStyle/>
                    <a:p>
                      <a:r>
                        <a:rPr lang="en-CA" dirty="0" smtClean="0"/>
                        <a:t>1918</a:t>
                      </a:r>
                      <a:endParaRPr lang="en-US" dirty="0"/>
                    </a:p>
                  </a:txBody>
                  <a:tcPr/>
                </a:tc>
                <a:tc>
                  <a:txBody>
                    <a:bodyPr/>
                    <a:lstStyle/>
                    <a:p>
                      <a:r>
                        <a:rPr lang="en-CA" dirty="0" smtClean="0"/>
                        <a:t>Women in Federal Elections</a:t>
                      </a:r>
                      <a:endParaRPr lang="en-US" dirty="0"/>
                    </a:p>
                  </a:txBody>
                  <a:tcPr/>
                </a:tc>
              </a:tr>
              <a:tr h="370840">
                <a:tc>
                  <a:txBody>
                    <a:bodyPr/>
                    <a:lstStyle/>
                    <a:p>
                      <a:r>
                        <a:rPr lang="en-CA" dirty="0" smtClean="0"/>
                        <a:t>1920</a:t>
                      </a:r>
                      <a:endParaRPr lang="en-US" dirty="0"/>
                    </a:p>
                  </a:txBody>
                  <a:tcPr/>
                </a:tc>
                <a:tc>
                  <a:txBody>
                    <a:bodyPr/>
                    <a:lstStyle/>
                    <a:p>
                      <a:r>
                        <a:rPr lang="en-CA" dirty="0" smtClean="0"/>
                        <a:t>Universal</a:t>
                      </a:r>
                      <a:r>
                        <a:rPr lang="en-CA" baseline="0" dirty="0" smtClean="0"/>
                        <a:t> right except for minorities &amp; Aboriginal people</a:t>
                      </a:r>
                      <a:endParaRPr lang="en-US" dirty="0"/>
                    </a:p>
                  </a:txBody>
                  <a:tcPr/>
                </a:tc>
              </a:tr>
              <a:tr h="370840">
                <a:tc>
                  <a:txBody>
                    <a:bodyPr/>
                    <a:lstStyle/>
                    <a:p>
                      <a:r>
                        <a:rPr lang="en-CA" dirty="0" smtClean="0"/>
                        <a:t>1948</a:t>
                      </a:r>
                      <a:endParaRPr lang="en-US" dirty="0"/>
                    </a:p>
                  </a:txBody>
                  <a:tcPr/>
                </a:tc>
                <a:tc>
                  <a:txBody>
                    <a:bodyPr/>
                    <a:lstStyle/>
                    <a:p>
                      <a:r>
                        <a:rPr lang="en-CA" dirty="0" smtClean="0"/>
                        <a:t>Minorities</a:t>
                      </a:r>
                      <a:endParaRPr lang="en-US" dirty="0"/>
                    </a:p>
                  </a:txBody>
                  <a:tcPr/>
                </a:tc>
              </a:tr>
              <a:tr h="370840">
                <a:tc>
                  <a:txBody>
                    <a:bodyPr/>
                    <a:lstStyle/>
                    <a:p>
                      <a:r>
                        <a:rPr lang="en-CA" dirty="0" smtClean="0"/>
                        <a:t>1955</a:t>
                      </a:r>
                      <a:endParaRPr lang="en-US" dirty="0"/>
                    </a:p>
                  </a:txBody>
                  <a:tcPr/>
                </a:tc>
                <a:tc>
                  <a:txBody>
                    <a:bodyPr/>
                    <a:lstStyle/>
                    <a:p>
                      <a:r>
                        <a:rPr lang="en-CA" dirty="0" err="1" smtClean="0"/>
                        <a:t>Doukhobours</a:t>
                      </a:r>
                      <a:endParaRPr lang="en-US" dirty="0"/>
                    </a:p>
                  </a:txBody>
                  <a:tcPr/>
                </a:tc>
              </a:tr>
              <a:tr h="370840">
                <a:tc>
                  <a:txBody>
                    <a:bodyPr/>
                    <a:lstStyle/>
                    <a:p>
                      <a:r>
                        <a:rPr lang="en-CA" dirty="0" smtClean="0"/>
                        <a:t>1960</a:t>
                      </a:r>
                      <a:endParaRPr lang="en-US" dirty="0"/>
                    </a:p>
                  </a:txBody>
                  <a:tcPr/>
                </a:tc>
                <a:tc>
                  <a:txBody>
                    <a:bodyPr/>
                    <a:lstStyle/>
                    <a:p>
                      <a:r>
                        <a:rPr lang="en-CA" dirty="0" smtClean="0"/>
                        <a:t>First</a:t>
                      </a:r>
                      <a:r>
                        <a:rPr lang="en-CA" baseline="0" dirty="0" smtClean="0"/>
                        <a:t> Nations</a:t>
                      </a:r>
                      <a:endParaRPr lang="en-US" dirty="0"/>
                    </a:p>
                  </a:txBody>
                  <a:tcPr/>
                </a:tc>
              </a:tr>
              <a:tr h="370840">
                <a:tc>
                  <a:txBody>
                    <a:bodyPr/>
                    <a:lstStyle/>
                    <a:p>
                      <a:r>
                        <a:rPr lang="en-CA" dirty="0" smtClean="0"/>
                        <a:t>1988</a:t>
                      </a:r>
                      <a:endParaRPr lang="en-US" dirty="0"/>
                    </a:p>
                  </a:txBody>
                  <a:tcPr/>
                </a:tc>
                <a:tc>
                  <a:txBody>
                    <a:bodyPr/>
                    <a:lstStyle/>
                    <a:p>
                      <a:r>
                        <a:rPr lang="en-CA" dirty="0" smtClean="0"/>
                        <a:t>People</a:t>
                      </a:r>
                      <a:r>
                        <a:rPr lang="en-CA" baseline="0" dirty="0" smtClean="0"/>
                        <a:t> with mental disabilities</a:t>
                      </a:r>
                      <a:endParaRPr lang="en-US" dirty="0"/>
                    </a:p>
                  </a:txBody>
                  <a:tcPr/>
                </a:tc>
              </a:tr>
              <a:tr h="370840">
                <a:tc>
                  <a:txBody>
                    <a:bodyPr/>
                    <a:lstStyle/>
                    <a:p>
                      <a:r>
                        <a:rPr lang="en-CA" dirty="0" smtClean="0"/>
                        <a:t>1993</a:t>
                      </a:r>
                      <a:endParaRPr lang="en-US" dirty="0"/>
                    </a:p>
                  </a:txBody>
                  <a:tcPr/>
                </a:tc>
                <a:tc>
                  <a:txBody>
                    <a:bodyPr/>
                    <a:lstStyle/>
                    <a:p>
                      <a:r>
                        <a:rPr lang="en-CA" dirty="0" smtClean="0"/>
                        <a:t>Prisoners</a:t>
                      </a:r>
                      <a:endParaRPr lang="en-US"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Some say the Canadian Charter of Rights and Freedoms does not go far enough</a:t>
            </a:r>
          </a:p>
          <a:p>
            <a:r>
              <a:rPr lang="en-CA" dirty="0" smtClean="0"/>
              <a:t>UN Universal Declaration of Human Rights promotes life free from poverty and the right to a job and a decent wage.</a:t>
            </a:r>
          </a:p>
          <a:p>
            <a:r>
              <a:rPr lang="en-CA" dirty="0" smtClean="0"/>
              <a:t>Canada has signed the UN Universal  Declaration of Human Rights</a:t>
            </a:r>
          </a:p>
        </p:txBody>
      </p:sp>
      <p:sp>
        <p:nvSpPr>
          <p:cNvPr id="3" name="Slide Number Placeholder 2"/>
          <p:cNvSpPr>
            <a:spLocks noGrp="1"/>
          </p:cNvSpPr>
          <p:nvPr>
            <p:ph type="sldNum" sz="quarter" idx="15"/>
          </p:nvPr>
        </p:nvSpPr>
        <p:spPr/>
        <p:txBody>
          <a:bodyPr/>
          <a:lstStyle/>
          <a:p>
            <a:fld id="{67F1A393-1929-47E8-8BBC-2B8143629534}" type="slidenum">
              <a:rPr lang="en-US" smtClean="0"/>
              <a:pPr/>
              <a:t>35</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2" name="Title 1"/>
          <p:cNvSpPr>
            <a:spLocks noGrp="1"/>
          </p:cNvSpPr>
          <p:nvPr>
            <p:ph type="title"/>
          </p:nvPr>
        </p:nvSpPr>
        <p:spPr/>
        <p:txBody>
          <a:bodyPr>
            <a:normAutofit fontScale="90000"/>
          </a:bodyPr>
          <a:lstStyle/>
          <a:p>
            <a:r>
              <a:rPr lang="en-CA" dirty="0" smtClean="0"/>
              <a:t>United Nations Universal Declaration of Human Rights</a:t>
            </a:r>
            <a:endParaRPr lang="en-US" dirty="0"/>
          </a:p>
        </p:txBody>
      </p:sp>
      <p:pic>
        <p:nvPicPr>
          <p:cNvPr id="36866" name="Picture 2" descr="http://www.decisionmaker.co.nz/guide2005/hlw%2005/images/UN-728905.jpg"/>
          <p:cNvPicPr>
            <a:picLocks noChangeAspect="1" noChangeArrowheads="1"/>
          </p:cNvPicPr>
          <p:nvPr/>
        </p:nvPicPr>
        <p:blipFill>
          <a:blip r:embed="rId2"/>
          <a:srcRect/>
          <a:stretch>
            <a:fillRect/>
          </a:stretch>
        </p:blipFill>
        <p:spPr bwMode="auto">
          <a:xfrm>
            <a:off x="3714744" y="4143380"/>
            <a:ext cx="2867025" cy="24669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1975 – Quebec modelled the UN Charter – the Quebec Charter acknowledged the economic rights of the people of Quebec</a:t>
            </a:r>
          </a:p>
          <a:p>
            <a:r>
              <a:rPr lang="en-CA" dirty="0" smtClean="0"/>
              <a:t>Quebec Charter promotes fundamental civil and political rights, and prevents discrimination on such grounds as race, gender, sexual orientation, age, religion, language.</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36</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dirty="0" smtClean="0"/>
              <a:t>Economic Rights in Quebec</a:t>
            </a:r>
            <a:endParaRPr lang="en-US" dirty="0"/>
          </a:p>
        </p:txBody>
      </p:sp>
      <p:pic>
        <p:nvPicPr>
          <p:cNvPr id="50178" name="Picture 2" descr="http://1.bp.blogspot.com/_RhmBRH9oYbM/StnrkL95q5I/AAAAAAAAAkY/5jN8KxwVIBk/s200/flagge-quebec.gif"/>
          <p:cNvPicPr>
            <a:picLocks noChangeAspect="1" noChangeArrowheads="1"/>
          </p:cNvPicPr>
          <p:nvPr/>
        </p:nvPicPr>
        <p:blipFill>
          <a:blip r:embed="rId2"/>
          <a:srcRect/>
          <a:stretch>
            <a:fillRect/>
          </a:stretch>
        </p:blipFill>
        <p:spPr bwMode="auto">
          <a:xfrm>
            <a:off x="6286512" y="4429132"/>
            <a:ext cx="1905000" cy="1238250"/>
          </a:xfrm>
          <a:prstGeom prst="rect">
            <a:avLst/>
          </a:prstGeom>
          <a:noFill/>
        </p:spPr>
      </p:pic>
      <p:pic>
        <p:nvPicPr>
          <p:cNvPr id="50180" name="Picture 4" descr="http://1.bp.blogspot.com/_RhmBRH9oYbM/StnrkL95q5I/AAAAAAAAAkY/5jN8KxwVIBk/s200/flagge-quebec.gif"/>
          <p:cNvPicPr>
            <a:picLocks noChangeAspect="1" noChangeArrowheads="1"/>
          </p:cNvPicPr>
          <p:nvPr/>
        </p:nvPicPr>
        <p:blipFill>
          <a:blip r:embed="rId2"/>
          <a:srcRect/>
          <a:stretch>
            <a:fillRect/>
          </a:stretch>
        </p:blipFill>
        <p:spPr bwMode="auto">
          <a:xfrm>
            <a:off x="3786182" y="4429132"/>
            <a:ext cx="1905000" cy="1238250"/>
          </a:xfrm>
          <a:prstGeom prst="rect">
            <a:avLst/>
          </a:prstGeom>
          <a:noFill/>
        </p:spPr>
      </p:pic>
      <p:pic>
        <p:nvPicPr>
          <p:cNvPr id="50182" name="Picture 6" descr="http://1.bp.blogspot.com/_RhmBRH9oYbM/StnrkL95q5I/AAAAAAAAAkY/5jN8KxwVIBk/s200/flagge-quebec.gif"/>
          <p:cNvPicPr>
            <a:picLocks noChangeAspect="1" noChangeArrowheads="1"/>
          </p:cNvPicPr>
          <p:nvPr/>
        </p:nvPicPr>
        <p:blipFill>
          <a:blip r:embed="rId2"/>
          <a:srcRect/>
          <a:stretch>
            <a:fillRect/>
          </a:stretch>
        </p:blipFill>
        <p:spPr bwMode="auto">
          <a:xfrm>
            <a:off x="1357290" y="4429132"/>
            <a:ext cx="1905000" cy="1238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1988 – aims to preserve and enhance multiculturalism in Canada</a:t>
            </a:r>
          </a:p>
          <a:p>
            <a:pPr>
              <a:buFont typeface="Wingdings" pitchFamily="2" charset="2"/>
              <a:buChar char="Ø"/>
            </a:pPr>
            <a:r>
              <a:rPr lang="en-CA" dirty="0" smtClean="0"/>
              <a:t>Officially recognizes the importance of Canada’s multicultural heritage – preserve and promote.</a:t>
            </a:r>
          </a:p>
          <a:p>
            <a:pPr>
              <a:buFont typeface="Wingdings" pitchFamily="2" charset="2"/>
              <a:buChar char="Ø"/>
            </a:pPr>
            <a:r>
              <a:rPr lang="en-CA" dirty="0" smtClean="0"/>
              <a:t>Recognizes the rights of Aboriginals</a:t>
            </a:r>
          </a:p>
          <a:p>
            <a:pPr>
              <a:buFont typeface="Wingdings" pitchFamily="2" charset="2"/>
              <a:buChar char="Ø"/>
            </a:pPr>
            <a:r>
              <a:rPr lang="en-CA" dirty="0" smtClean="0"/>
              <a:t>Canadian citizens have equal rights, regardless of skin colour, religion, country of birth, ethnic background</a:t>
            </a:r>
          </a:p>
          <a:p>
            <a:pPr>
              <a:buFont typeface="Wingdings" pitchFamily="2" charset="2"/>
              <a:buChar char="Ø"/>
            </a:pPr>
            <a:r>
              <a:rPr lang="en-CA" dirty="0" smtClean="0"/>
              <a:t>Recognizes the rights of ethnic, linguistic, and religious minorities to keep their cultures, languages, and religious practices.</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37</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dirty="0" smtClean="0"/>
              <a:t>Canada’s Multiculturalism Act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1971 Trudeau first announced Canada would follow a policy of multiculturalism</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38</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dirty="0" smtClean="0"/>
              <a:t>Canada’s Multiculturalism Act</a:t>
            </a:r>
            <a:endParaRPr lang="en-US" dirty="0"/>
          </a:p>
        </p:txBody>
      </p:sp>
      <p:pic>
        <p:nvPicPr>
          <p:cNvPr id="48130" name="Picture 2" descr="http://www.pch.gc.ca/affiche-poster/images/2008/Ontario_ElizabethYeoh.jpg"/>
          <p:cNvPicPr>
            <a:picLocks noChangeAspect="1" noChangeArrowheads="1"/>
          </p:cNvPicPr>
          <p:nvPr/>
        </p:nvPicPr>
        <p:blipFill>
          <a:blip r:embed="rId2"/>
          <a:srcRect/>
          <a:stretch>
            <a:fillRect/>
          </a:stretch>
        </p:blipFill>
        <p:spPr bwMode="auto">
          <a:xfrm>
            <a:off x="428596" y="3571876"/>
            <a:ext cx="3772050" cy="2500330"/>
          </a:xfrm>
          <a:prstGeom prst="rect">
            <a:avLst/>
          </a:prstGeom>
          <a:noFill/>
        </p:spPr>
      </p:pic>
      <p:pic>
        <p:nvPicPr>
          <p:cNvPr id="48132" name="Picture 4" descr="http://www.wwnorton.com/college/history/ralph/ralimage/37queene.jpg"/>
          <p:cNvPicPr>
            <a:picLocks noChangeAspect="1" noChangeArrowheads="1"/>
          </p:cNvPicPr>
          <p:nvPr/>
        </p:nvPicPr>
        <p:blipFill>
          <a:blip r:embed="rId3"/>
          <a:srcRect/>
          <a:stretch>
            <a:fillRect/>
          </a:stretch>
        </p:blipFill>
        <p:spPr bwMode="auto">
          <a:xfrm>
            <a:off x="4286248" y="2428868"/>
            <a:ext cx="4416471" cy="300039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Canada has been shaped by the contributions of people from many different cultures and groups </a:t>
            </a:r>
          </a:p>
          <a:p>
            <a:r>
              <a:rPr lang="en-CA" dirty="0" smtClean="0"/>
              <a:t>Canada has a strong commitment to pluralism (diversity of language, beliefs, traditions, values, religions)</a:t>
            </a:r>
          </a:p>
          <a:p>
            <a:r>
              <a:rPr lang="en-CA" dirty="0" smtClean="0"/>
              <a:t>Collective rights are based on historical agreements related to the development of Canada</a:t>
            </a:r>
          </a:p>
          <a:p>
            <a:r>
              <a:rPr lang="en-CA" dirty="0" smtClean="0"/>
              <a:t>In Canada the term collective rights refers to these legal rights for specific groups under the Charter .</a:t>
            </a:r>
            <a:endParaRPr lang="en-US" dirty="0"/>
          </a:p>
        </p:txBody>
      </p:sp>
      <p:sp>
        <p:nvSpPr>
          <p:cNvPr id="3" name="Slide Number Placeholder 2"/>
          <p:cNvSpPr>
            <a:spLocks noGrp="1"/>
          </p:cNvSpPr>
          <p:nvPr>
            <p:ph type="sldNum" sz="quarter" idx="15"/>
          </p:nvPr>
        </p:nvSpPr>
        <p:spPr/>
        <p:txBody>
          <a:bodyPr/>
          <a:lstStyle/>
          <a:p>
            <a:fld id="{67F1A393-1929-47E8-8BBC-2B8143629534}" type="slidenum">
              <a:rPr lang="en-US" smtClean="0"/>
              <a:pPr/>
              <a:t>39</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dirty="0" smtClean="0"/>
              <a:t>Collective Rights in the Charter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7F1A393-1929-47E8-8BBC-2B8143629534}" type="slidenum">
              <a:rPr lang="en-US" smtClean="0"/>
              <a:pPr/>
              <a:t>4</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normAutofit fontScale="90000"/>
          </a:bodyPr>
          <a:lstStyle/>
          <a:p>
            <a:r>
              <a:rPr lang="en-US" dirty="0" smtClean="0"/>
              <a:t>CANADA’S CURRENT GG – DAVID JOHNSTON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1466850"/>
            <a:ext cx="28003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098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524000"/>
          <a:ext cx="8229600" cy="3205480"/>
        </p:xfrm>
        <a:graphic>
          <a:graphicData uri="http://schemas.openxmlformats.org/drawingml/2006/table">
            <a:tbl>
              <a:tblPr firstRow="1" bandRow="1">
                <a:tableStyleId>{5C22544A-7EE6-4342-B048-85BDC9FD1C3A}</a:tableStyleId>
              </a:tblPr>
              <a:tblGrid>
                <a:gridCol w="2686040"/>
                <a:gridCol w="5543560"/>
              </a:tblGrid>
              <a:tr h="370840">
                <a:tc>
                  <a:txBody>
                    <a:bodyPr/>
                    <a:lstStyle/>
                    <a:p>
                      <a:r>
                        <a:rPr lang="en-CA" dirty="0" smtClean="0"/>
                        <a:t>Collective Right</a:t>
                      </a:r>
                      <a:endParaRPr lang="en-US" dirty="0"/>
                    </a:p>
                  </a:txBody>
                  <a:tcPr/>
                </a:tc>
                <a:tc>
                  <a:txBody>
                    <a:bodyPr/>
                    <a:lstStyle/>
                    <a:p>
                      <a:r>
                        <a:rPr lang="en-CA" dirty="0" smtClean="0"/>
                        <a:t>Summary </a:t>
                      </a:r>
                      <a:endParaRPr lang="en-US" dirty="0"/>
                    </a:p>
                  </a:txBody>
                  <a:tcPr/>
                </a:tc>
              </a:tr>
              <a:tr h="370840">
                <a:tc>
                  <a:txBody>
                    <a:bodyPr/>
                    <a:lstStyle/>
                    <a:p>
                      <a:r>
                        <a:rPr lang="en-CA" dirty="0" smtClean="0"/>
                        <a:t>Official Language rights</a:t>
                      </a:r>
                    </a:p>
                    <a:p>
                      <a:endParaRPr lang="en-US" dirty="0"/>
                    </a:p>
                  </a:txBody>
                  <a:tcPr/>
                </a:tc>
                <a:tc>
                  <a:txBody>
                    <a:bodyPr/>
                    <a:lstStyle/>
                    <a:p>
                      <a:r>
                        <a:rPr lang="en-CA" dirty="0" smtClean="0"/>
                        <a:t>Right to use English</a:t>
                      </a:r>
                      <a:r>
                        <a:rPr lang="en-CA" baseline="0" dirty="0" smtClean="0"/>
                        <a:t> or French in all institutions of parliament and courts</a:t>
                      </a:r>
                      <a:endParaRPr lang="en-US" dirty="0"/>
                    </a:p>
                  </a:txBody>
                  <a:tcPr/>
                </a:tc>
              </a:tr>
              <a:tr h="370840">
                <a:tc>
                  <a:txBody>
                    <a:bodyPr/>
                    <a:lstStyle/>
                    <a:p>
                      <a:r>
                        <a:rPr lang="en-CA" dirty="0" smtClean="0"/>
                        <a:t>Minority language education rights</a:t>
                      </a:r>
                    </a:p>
                    <a:p>
                      <a:endParaRPr lang="en-US" dirty="0"/>
                    </a:p>
                  </a:txBody>
                  <a:tcPr/>
                </a:tc>
                <a:tc>
                  <a:txBody>
                    <a:bodyPr/>
                    <a:lstStyle/>
                    <a:p>
                      <a:r>
                        <a:rPr lang="en-CA" dirty="0" smtClean="0"/>
                        <a:t>Provision of schools and boards for children of Francophone and Anglophone parents in provinces where these official language</a:t>
                      </a:r>
                      <a:r>
                        <a:rPr lang="en-CA" baseline="0" dirty="0" smtClean="0"/>
                        <a:t> groups form minority</a:t>
                      </a:r>
                      <a:endParaRPr lang="en-US" dirty="0"/>
                    </a:p>
                  </a:txBody>
                  <a:tcPr/>
                </a:tc>
              </a:tr>
              <a:tr h="370840">
                <a:tc>
                  <a:txBody>
                    <a:bodyPr/>
                    <a:lstStyle/>
                    <a:p>
                      <a:r>
                        <a:rPr lang="en-CA" dirty="0" smtClean="0"/>
                        <a:t>Aboriginal rights (sec 25)</a:t>
                      </a:r>
                    </a:p>
                    <a:p>
                      <a:endParaRPr lang="en-US" dirty="0"/>
                    </a:p>
                  </a:txBody>
                  <a:tcPr/>
                </a:tc>
                <a:tc>
                  <a:txBody>
                    <a:bodyPr/>
                    <a:lstStyle/>
                    <a:p>
                      <a:r>
                        <a:rPr lang="en-CA" dirty="0" smtClean="0"/>
                        <a:t>Do not</a:t>
                      </a:r>
                      <a:r>
                        <a:rPr lang="en-CA" baseline="0" dirty="0" smtClean="0"/>
                        <a:t> take away from any aboriginal treaty or other rights of Aboriginals</a:t>
                      </a:r>
                      <a:endParaRPr lang="en-US" dirty="0"/>
                    </a:p>
                  </a:txBody>
                  <a:tcPr/>
                </a:tc>
              </a:tr>
              <a:tr h="370840">
                <a:tc>
                  <a:txBody>
                    <a:bodyPr/>
                    <a:lstStyle/>
                    <a:p>
                      <a:r>
                        <a:rPr lang="en-CA" dirty="0" smtClean="0"/>
                        <a:t>Aboriginal rights (sec 35)</a:t>
                      </a:r>
                      <a:endParaRPr lang="en-US" dirty="0"/>
                    </a:p>
                  </a:txBody>
                  <a:tcPr/>
                </a:tc>
                <a:tc>
                  <a:txBody>
                    <a:bodyPr/>
                    <a:lstStyle/>
                    <a:p>
                      <a:r>
                        <a:rPr lang="en-CA" dirty="0" smtClean="0"/>
                        <a:t>Land claims and treaty rights for male and female persons</a:t>
                      </a:r>
                      <a:endParaRPr lang="en-US" dirty="0"/>
                    </a:p>
                  </a:txBody>
                  <a:tcPr/>
                </a:tc>
              </a:tr>
            </a:tbl>
          </a:graphicData>
        </a:graphic>
      </p:graphicFrame>
      <p:sp>
        <p:nvSpPr>
          <p:cNvPr id="3" name="Slide Number Placeholder 2"/>
          <p:cNvSpPr>
            <a:spLocks noGrp="1"/>
          </p:cNvSpPr>
          <p:nvPr>
            <p:ph type="sldNum" sz="quarter" idx="15"/>
          </p:nvPr>
        </p:nvSpPr>
        <p:spPr/>
        <p:txBody>
          <a:bodyPr/>
          <a:lstStyle/>
          <a:p>
            <a:fld id="{67F1A393-1929-47E8-8BBC-2B8143629534}" type="slidenum">
              <a:rPr lang="en-US" smtClean="0"/>
              <a:pPr/>
              <a:t>40</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lstStyle/>
          <a:p>
            <a:r>
              <a:rPr lang="en-CA" dirty="0" smtClean="0"/>
              <a:t>Summary of Collective Rights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34" y="1785926"/>
          <a:ext cx="8229600" cy="3899858"/>
        </p:xfrm>
        <a:graphic>
          <a:graphicData uri="http://schemas.openxmlformats.org/drawingml/2006/table">
            <a:tbl>
              <a:tblPr firstRow="1" bandRow="1">
                <a:tableStyleId>{5C22544A-7EE6-4342-B048-85BDC9FD1C3A}</a:tableStyleId>
              </a:tblPr>
              <a:tblGrid>
                <a:gridCol w="1428760"/>
                <a:gridCol w="2643206"/>
                <a:gridCol w="4157634"/>
              </a:tblGrid>
              <a:tr h="1156658">
                <a:tc>
                  <a:txBody>
                    <a:bodyPr/>
                    <a:lstStyle/>
                    <a:p>
                      <a:r>
                        <a:rPr lang="en-CA" dirty="0" smtClean="0"/>
                        <a:t>Case</a:t>
                      </a:r>
                      <a:endParaRPr lang="en-US" dirty="0"/>
                    </a:p>
                  </a:txBody>
                  <a:tcPr/>
                </a:tc>
                <a:tc>
                  <a:txBody>
                    <a:bodyPr/>
                    <a:lstStyle/>
                    <a:p>
                      <a:r>
                        <a:rPr lang="en-CA" dirty="0" smtClean="0"/>
                        <a:t>Description of</a:t>
                      </a:r>
                      <a:r>
                        <a:rPr lang="en-CA" baseline="0" dirty="0" smtClean="0"/>
                        <a:t> the case and ruling</a:t>
                      </a:r>
                      <a:endParaRPr lang="en-US" dirty="0"/>
                    </a:p>
                  </a:txBody>
                  <a:tcPr/>
                </a:tc>
                <a:tc>
                  <a:txBody>
                    <a:bodyPr/>
                    <a:lstStyle/>
                    <a:p>
                      <a:r>
                        <a:rPr lang="en-CA" dirty="0" smtClean="0"/>
                        <a:t>To what extent did the court’s decision reflect modern liberal values?</a:t>
                      </a:r>
                      <a:endParaRPr lang="en-US" dirty="0"/>
                    </a:p>
                  </a:txBody>
                  <a:tcPr/>
                </a:tc>
              </a:tr>
              <a:tr h="370840">
                <a:tc>
                  <a:txBody>
                    <a:bodyPr/>
                    <a:lstStyle/>
                    <a:p>
                      <a:r>
                        <a:rPr lang="en-CA" dirty="0" smtClean="0"/>
                        <a:t>Sparrow Case</a:t>
                      </a:r>
                    </a:p>
                    <a:p>
                      <a:endParaRPr lang="en-US" dirty="0"/>
                    </a:p>
                  </a:txBody>
                  <a:tcPr/>
                </a:tc>
                <a:tc>
                  <a:txBody>
                    <a:bodyPr/>
                    <a:lstStyle/>
                    <a:p>
                      <a:endParaRPr lang="en-US"/>
                    </a:p>
                  </a:txBody>
                  <a:tcPr/>
                </a:tc>
                <a:tc>
                  <a:txBody>
                    <a:bodyPr/>
                    <a:lstStyle/>
                    <a:p>
                      <a:endParaRPr lang="en-US"/>
                    </a:p>
                  </a:txBody>
                  <a:tcPr/>
                </a:tc>
              </a:tr>
              <a:tr h="370840">
                <a:tc>
                  <a:txBody>
                    <a:bodyPr/>
                    <a:lstStyle/>
                    <a:p>
                      <a:r>
                        <a:rPr lang="en-CA" dirty="0" err="1" smtClean="0"/>
                        <a:t>Metis</a:t>
                      </a:r>
                      <a:r>
                        <a:rPr lang="en-CA" dirty="0" smtClean="0"/>
                        <a:t> Harvesting Agreement</a:t>
                      </a:r>
                    </a:p>
                    <a:p>
                      <a:endParaRPr lang="en-US" dirty="0"/>
                    </a:p>
                  </a:txBody>
                  <a:tcPr/>
                </a:tc>
                <a:tc>
                  <a:txBody>
                    <a:bodyPr/>
                    <a:lstStyle/>
                    <a:p>
                      <a:endParaRPr lang="en-US"/>
                    </a:p>
                  </a:txBody>
                  <a:tcPr/>
                </a:tc>
                <a:tc>
                  <a:txBody>
                    <a:bodyPr/>
                    <a:lstStyle/>
                    <a:p>
                      <a:endParaRPr lang="en-US"/>
                    </a:p>
                  </a:txBody>
                  <a:tcPr/>
                </a:tc>
              </a:tr>
              <a:tr h="370840">
                <a:tc>
                  <a:txBody>
                    <a:bodyPr/>
                    <a:lstStyle/>
                    <a:p>
                      <a:r>
                        <a:rPr lang="en-CA" dirty="0" smtClean="0"/>
                        <a:t>Supporting Inuit Rights</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5"/>
          </p:nvPr>
        </p:nvSpPr>
        <p:spPr/>
        <p:txBody>
          <a:bodyPr/>
          <a:lstStyle/>
          <a:p>
            <a:fld id="{67F1A393-1929-47E8-8BBC-2B8143629534}" type="slidenum">
              <a:rPr lang="en-US" smtClean="0"/>
              <a:pPr/>
              <a:t>41</a:t>
            </a:fld>
            <a:endParaRPr lang="en-US"/>
          </a:p>
        </p:txBody>
      </p:sp>
      <p:sp>
        <p:nvSpPr>
          <p:cNvPr id="4" name="Footer Placeholder 3"/>
          <p:cNvSpPr>
            <a:spLocks noGrp="1"/>
          </p:cNvSpPr>
          <p:nvPr>
            <p:ph type="ftr" sz="quarter" idx="16"/>
          </p:nvPr>
        </p:nvSpPr>
        <p:spPr/>
        <p:txBody>
          <a:bodyPr/>
          <a:lstStyle/>
          <a:p>
            <a:r>
              <a:rPr lang="en-US" smtClean="0"/>
              <a:t>Social 30-2 so3.6 so3.7</a:t>
            </a:r>
            <a:endParaRPr lang="en-US"/>
          </a:p>
        </p:txBody>
      </p:sp>
      <p:sp>
        <p:nvSpPr>
          <p:cNvPr id="5" name="Title 4"/>
          <p:cNvSpPr>
            <a:spLocks noGrp="1"/>
          </p:cNvSpPr>
          <p:nvPr>
            <p:ph type="title"/>
          </p:nvPr>
        </p:nvSpPr>
        <p:spPr/>
        <p:txBody>
          <a:bodyPr>
            <a:normAutofit fontScale="90000"/>
          </a:bodyPr>
          <a:lstStyle/>
          <a:p>
            <a:r>
              <a:rPr lang="en-CA" dirty="0" smtClean="0"/>
              <a:t>Landmark Decisions of Aboriginal Rights  - </a:t>
            </a:r>
            <a:r>
              <a:rPr lang="en-CA" sz="2700" dirty="0" smtClean="0"/>
              <a:t>divide into 3 groups and report out</a:t>
            </a:r>
            <a:endParaRPr lang="en-US" sz="27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In addition to Aboriginal peoples, Francophone’s and Anglophones possess certain rights as a result of their historic foundations of Canada.</a:t>
            </a:r>
          </a:p>
          <a:p>
            <a:r>
              <a:rPr lang="en-CA" dirty="0" err="1" smtClean="0"/>
              <a:t>Eg</a:t>
            </a:r>
            <a:r>
              <a:rPr lang="en-CA" dirty="0" smtClean="0"/>
              <a:t>. Manitoba Schools Act in 1890 –abolished French as an official language in Manitoba</a:t>
            </a:r>
          </a:p>
          <a:p>
            <a:r>
              <a:rPr lang="en-CA" dirty="0" err="1" smtClean="0"/>
              <a:t>Eg</a:t>
            </a:r>
            <a:r>
              <a:rPr lang="en-CA" dirty="0" smtClean="0"/>
              <a:t>. Alberta allows Francophone school boards.</a:t>
            </a:r>
          </a:p>
          <a:p>
            <a:r>
              <a:rPr lang="en-CA" dirty="0" err="1" smtClean="0"/>
              <a:t>Eg</a:t>
            </a:r>
            <a:r>
              <a:rPr lang="en-CA" dirty="0" smtClean="0"/>
              <a:t>. Charter also applies to the Anglophone minority in Quebec</a:t>
            </a:r>
          </a:p>
        </p:txBody>
      </p:sp>
      <p:sp>
        <p:nvSpPr>
          <p:cNvPr id="3" name="Slide Number Placeholder 2"/>
          <p:cNvSpPr>
            <a:spLocks noGrp="1"/>
          </p:cNvSpPr>
          <p:nvPr>
            <p:ph type="sldNum" sz="quarter" idx="15"/>
          </p:nvPr>
        </p:nvSpPr>
        <p:spPr/>
        <p:txBody>
          <a:bodyPr/>
          <a:lstStyle/>
          <a:p>
            <a:fld id="{67F1A393-1929-47E8-8BBC-2B8143629534}" type="slidenum">
              <a:rPr lang="en-US" smtClean="0"/>
              <a:pPr/>
              <a:t>42</a:t>
            </a:fld>
            <a:endParaRPr lang="en-US"/>
          </a:p>
        </p:txBody>
      </p:sp>
      <p:sp>
        <p:nvSpPr>
          <p:cNvPr id="4" name="Footer Placeholder 3"/>
          <p:cNvSpPr>
            <a:spLocks noGrp="1"/>
          </p:cNvSpPr>
          <p:nvPr>
            <p:ph type="ftr" sz="quarter" idx="16"/>
          </p:nvPr>
        </p:nvSpPr>
        <p:spPr/>
        <p:txBody>
          <a:bodyPr/>
          <a:lstStyle/>
          <a:p>
            <a:r>
              <a:rPr lang="en-US" dirty="0" smtClean="0"/>
              <a:t>Social 30-2 so3.6 so3.7</a:t>
            </a:r>
            <a:endParaRPr lang="en-US" dirty="0"/>
          </a:p>
        </p:txBody>
      </p:sp>
      <p:sp>
        <p:nvSpPr>
          <p:cNvPr id="5" name="Title 4"/>
          <p:cNvSpPr>
            <a:spLocks noGrp="1"/>
          </p:cNvSpPr>
          <p:nvPr>
            <p:ph type="title"/>
          </p:nvPr>
        </p:nvSpPr>
        <p:spPr/>
        <p:txBody>
          <a:bodyPr>
            <a:normAutofit fontScale="90000"/>
          </a:bodyPr>
          <a:lstStyle/>
          <a:p>
            <a:r>
              <a:rPr lang="en-CA" dirty="0" smtClean="0"/>
              <a:t>Collective Rights of Canada’s Official Language Groups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29400" y="214290"/>
            <a:ext cx="2057400" cy="1309710"/>
          </a:xfrm>
        </p:spPr>
        <p:txBody>
          <a:bodyPr>
            <a:noAutofit/>
          </a:bodyPr>
          <a:lstStyle/>
          <a:p>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The Governor General and Lieutenant-Governors...</a:t>
            </a:r>
            <a:endParaRPr lang="en-US" sz="2000" dirty="0"/>
          </a:p>
        </p:txBody>
      </p:sp>
      <p:sp>
        <p:nvSpPr>
          <p:cNvPr id="9" name="Text Placeholder 8"/>
          <p:cNvSpPr>
            <a:spLocks noGrp="1"/>
          </p:cNvSpPr>
          <p:nvPr>
            <p:ph type="body" sz="half" idx="2"/>
          </p:nvPr>
        </p:nvSpPr>
        <p:spPr>
          <a:xfrm>
            <a:off x="6629400" y="2071678"/>
            <a:ext cx="2057400" cy="3948122"/>
          </a:xfrm>
        </p:spPr>
        <p:txBody>
          <a:bodyPr>
            <a:noAutofit/>
          </a:bodyPr>
          <a:lstStyle/>
          <a:p>
            <a:r>
              <a:rPr lang="en-CA" sz="2400" dirty="0" err="1" smtClean="0"/>
              <a:t>Michaelle</a:t>
            </a:r>
            <a:r>
              <a:rPr lang="en-CA" sz="2400" dirty="0" smtClean="0"/>
              <a:t> Jean was appointed governor general  by former prime minister Paul Martin.</a:t>
            </a:r>
            <a:endParaRPr lang="en-US" sz="2400" dirty="0"/>
          </a:p>
        </p:txBody>
      </p:sp>
      <p:pic>
        <p:nvPicPr>
          <p:cNvPr id="15362" name="Picture 2" descr="http://t2.gstatic.com/images?q=tbn:XNQy06p0OCX9VM:http://www.jorgensenart.com/images/Galleries/people/michaelle_jean.jpg">
            <a:hlinkClick r:id="rId2"/>
          </p:cNvPr>
          <p:cNvPicPr>
            <a:picLocks noGrp="1" noChangeAspect="1" noChangeArrowheads="1"/>
          </p:cNvPicPr>
          <p:nvPr>
            <p:ph type="pic" idx="1"/>
          </p:nvPr>
        </p:nvPicPr>
        <p:blipFill>
          <a:blip r:embed="rId3"/>
          <a:srcRect t="10582" b="10582"/>
          <a:stretch>
            <a:fillRect/>
          </a:stretch>
        </p:blipFill>
        <p:spPr bwMode="auto">
          <a:xfrm>
            <a:off x="714348" y="285728"/>
            <a:ext cx="2714644" cy="2508468"/>
          </a:xfrm>
          <a:prstGeom prst="rect">
            <a:avLst/>
          </a:prstGeom>
          <a:noFill/>
        </p:spPr>
      </p:pic>
      <p:pic>
        <p:nvPicPr>
          <p:cNvPr id="15364" name="Picture 4" descr="http://exurbanpedestrian.files.wordpress.com/2008/12/govrnor-general.jpg"/>
          <p:cNvPicPr>
            <a:picLocks noChangeAspect="1" noChangeArrowheads="1"/>
          </p:cNvPicPr>
          <p:nvPr/>
        </p:nvPicPr>
        <p:blipFill>
          <a:blip r:embed="rId4"/>
          <a:srcRect/>
          <a:stretch>
            <a:fillRect/>
          </a:stretch>
        </p:blipFill>
        <p:spPr bwMode="auto">
          <a:xfrm>
            <a:off x="4603516" y="4071942"/>
            <a:ext cx="1983019" cy="2305048"/>
          </a:xfrm>
          <a:prstGeom prst="rect">
            <a:avLst/>
          </a:prstGeom>
          <a:noFill/>
        </p:spPr>
      </p:pic>
      <p:pic>
        <p:nvPicPr>
          <p:cNvPr id="15368" name="Picture 8" descr="http://archive.gg.ca/media/pho/galleryPics/512.jpg"/>
          <p:cNvPicPr>
            <a:picLocks noChangeAspect="1" noChangeArrowheads="1"/>
          </p:cNvPicPr>
          <p:nvPr/>
        </p:nvPicPr>
        <p:blipFill>
          <a:blip r:embed="rId5"/>
          <a:srcRect/>
          <a:stretch>
            <a:fillRect/>
          </a:stretch>
        </p:blipFill>
        <p:spPr bwMode="auto">
          <a:xfrm>
            <a:off x="3571868" y="357166"/>
            <a:ext cx="2824159" cy="3500462"/>
          </a:xfrm>
          <a:prstGeom prst="rect">
            <a:avLst/>
          </a:prstGeom>
          <a:noFill/>
        </p:spPr>
      </p:pic>
      <p:pic>
        <p:nvPicPr>
          <p:cNvPr id="15370" name="Picture 10" descr="http://faizaziakhan.files.wordpress.com/2009/05/michaelle_jean_se_40161artw.jpg"/>
          <p:cNvPicPr>
            <a:picLocks noChangeAspect="1" noChangeArrowheads="1"/>
          </p:cNvPicPr>
          <p:nvPr/>
        </p:nvPicPr>
        <p:blipFill>
          <a:blip r:embed="rId6"/>
          <a:srcRect/>
          <a:stretch>
            <a:fillRect/>
          </a:stretch>
        </p:blipFill>
        <p:spPr bwMode="auto">
          <a:xfrm>
            <a:off x="500034" y="3071810"/>
            <a:ext cx="2884040" cy="2071702"/>
          </a:xfrm>
          <a:prstGeom prst="rect">
            <a:avLst/>
          </a:prstGeom>
          <a:noFill/>
        </p:spPr>
      </p:pic>
      <p:pic>
        <p:nvPicPr>
          <p:cNvPr id="15372" name="Picture 12" descr="http://3.bp.blogspot.com/_kC5MT2r5U8s/SZuxGDLdM8I/AAAAAAAAIv4/cC8YG07Afkw/s320/CA_Michaelle+Jean2.jpg"/>
          <p:cNvPicPr>
            <a:picLocks noChangeAspect="1" noChangeArrowheads="1"/>
          </p:cNvPicPr>
          <p:nvPr/>
        </p:nvPicPr>
        <p:blipFill>
          <a:blip r:embed="rId7"/>
          <a:srcRect/>
          <a:stretch>
            <a:fillRect/>
          </a:stretch>
        </p:blipFill>
        <p:spPr bwMode="auto">
          <a:xfrm>
            <a:off x="2571736" y="4071942"/>
            <a:ext cx="2071702" cy="2476520"/>
          </a:xfrm>
          <a:prstGeom prst="rect">
            <a:avLst/>
          </a:prstGeom>
          <a:noFill/>
        </p:spPr>
      </p:pic>
      <p:sp>
        <p:nvSpPr>
          <p:cNvPr id="16" name="Slide Number Placeholder 15"/>
          <p:cNvSpPr>
            <a:spLocks noGrp="1"/>
          </p:cNvSpPr>
          <p:nvPr>
            <p:ph type="sldNum" sz="quarter" idx="11"/>
          </p:nvPr>
        </p:nvSpPr>
        <p:spPr/>
        <p:txBody>
          <a:bodyPr/>
          <a:lstStyle/>
          <a:p>
            <a:fld id="{67F1A393-1929-47E8-8BBC-2B8143629534}" type="slidenum">
              <a:rPr lang="en-US" smtClean="0"/>
              <a:pPr/>
              <a:t>5</a:t>
            </a:fld>
            <a:endParaRPr lang="en-US"/>
          </a:p>
        </p:txBody>
      </p:sp>
      <p:sp>
        <p:nvSpPr>
          <p:cNvPr id="17" name="Footer Placeholder 16"/>
          <p:cNvSpPr>
            <a:spLocks noGrp="1"/>
          </p:cNvSpPr>
          <p:nvPr>
            <p:ph type="ftr" sz="quarter" idx="12"/>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Norman </a:t>
            </a:r>
            <a:r>
              <a:rPr lang="en-CA" sz="2400" dirty="0" err="1" smtClean="0"/>
              <a:t>Kwong</a:t>
            </a:r>
            <a:endParaRPr lang="en-US" sz="2400" dirty="0"/>
          </a:p>
        </p:txBody>
      </p:sp>
      <p:sp>
        <p:nvSpPr>
          <p:cNvPr id="4" name="Text Placeholder 3"/>
          <p:cNvSpPr>
            <a:spLocks noGrp="1"/>
          </p:cNvSpPr>
          <p:nvPr>
            <p:ph type="body" sz="half" idx="2"/>
          </p:nvPr>
        </p:nvSpPr>
        <p:spPr/>
        <p:txBody>
          <a:bodyPr>
            <a:normAutofit/>
          </a:bodyPr>
          <a:lstStyle/>
          <a:p>
            <a:r>
              <a:rPr lang="en-CA" sz="2400" dirty="0" smtClean="0"/>
              <a:t>Alberta’s 16</a:t>
            </a:r>
            <a:r>
              <a:rPr lang="en-CA" sz="2400" baseline="30000" dirty="0" smtClean="0"/>
              <a:t>th</a:t>
            </a:r>
            <a:r>
              <a:rPr lang="en-CA" sz="2400" dirty="0" smtClean="0"/>
              <a:t> lieutenant-governor in 2005.</a:t>
            </a:r>
          </a:p>
          <a:p>
            <a:r>
              <a:rPr lang="en-CA" sz="2400" dirty="0" smtClean="0"/>
              <a:t>(essentially the same role as the GG at a provincial level)</a:t>
            </a:r>
            <a:endParaRPr lang="en-US" sz="2400" dirty="0"/>
          </a:p>
        </p:txBody>
      </p:sp>
      <p:pic>
        <p:nvPicPr>
          <p:cNvPr id="16386" name="Picture 2" descr="http://www.lieutenantgovernor.ab.ca/images/norman_kwong_t9110.jpg"/>
          <p:cNvPicPr>
            <a:picLocks noGrp="1" noChangeAspect="1" noChangeArrowheads="1"/>
          </p:cNvPicPr>
          <p:nvPr>
            <p:ph type="pic" idx="1"/>
          </p:nvPr>
        </p:nvPicPr>
        <p:blipFill>
          <a:blip r:embed="rId2"/>
          <a:srcRect t="13038" b="13038"/>
          <a:stretch>
            <a:fillRect/>
          </a:stretch>
        </p:blipFill>
        <p:spPr bwMode="auto">
          <a:xfrm>
            <a:off x="1428728" y="3857628"/>
            <a:ext cx="2906819" cy="2686048"/>
          </a:xfrm>
          <a:prstGeom prst="rect">
            <a:avLst/>
          </a:prstGeom>
          <a:noFill/>
        </p:spPr>
      </p:pic>
      <p:pic>
        <p:nvPicPr>
          <p:cNvPr id="16388" name="Picture 4" descr="http://media.canada.com/dacb23e5-9f23-46e9-bdb8-f6e91ef24ffa/kwong4.jpg"/>
          <p:cNvPicPr>
            <a:picLocks noChangeAspect="1" noChangeArrowheads="1"/>
          </p:cNvPicPr>
          <p:nvPr/>
        </p:nvPicPr>
        <p:blipFill>
          <a:blip r:embed="rId3"/>
          <a:srcRect/>
          <a:stretch>
            <a:fillRect/>
          </a:stretch>
        </p:blipFill>
        <p:spPr bwMode="auto">
          <a:xfrm>
            <a:off x="3428992" y="2571744"/>
            <a:ext cx="3071809" cy="3071809"/>
          </a:xfrm>
          <a:prstGeom prst="rect">
            <a:avLst/>
          </a:prstGeom>
          <a:noFill/>
        </p:spPr>
      </p:pic>
      <p:pic>
        <p:nvPicPr>
          <p:cNvPr id="16390" name="Picture 6" descr="http://www.cbc.ca/gfx/images/news/photos/2007/03/07/kwong-norman-cp-2630567.jpg"/>
          <p:cNvPicPr>
            <a:picLocks noChangeAspect="1" noChangeArrowheads="1"/>
          </p:cNvPicPr>
          <p:nvPr/>
        </p:nvPicPr>
        <p:blipFill>
          <a:blip r:embed="rId4"/>
          <a:srcRect/>
          <a:stretch>
            <a:fillRect/>
          </a:stretch>
        </p:blipFill>
        <p:spPr bwMode="auto">
          <a:xfrm>
            <a:off x="1142975" y="571480"/>
            <a:ext cx="2538797" cy="3000396"/>
          </a:xfrm>
          <a:prstGeom prst="rect">
            <a:avLst/>
          </a:prstGeom>
          <a:noFill/>
        </p:spPr>
      </p:pic>
      <p:sp>
        <p:nvSpPr>
          <p:cNvPr id="10" name="Slide Number Placeholder 9"/>
          <p:cNvSpPr>
            <a:spLocks noGrp="1"/>
          </p:cNvSpPr>
          <p:nvPr>
            <p:ph type="sldNum" sz="quarter" idx="11"/>
          </p:nvPr>
        </p:nvSpPr>
        <p:spPr/>
        <p:txBody>
          <a:bodyPr/>
          <a:lstStyle/>
          <a:p>
            <a:fld id="{67F1A393-1929-47E8-8BBC-2B8143629534}" type="slidenum">
              <a:rPr lang="en-US" smtClean="0"/>
              <a:pPr/>
              <a:t>6</a:t>
            </a:fld>
            <a:endParaRPr lang="en-US"/>
          </a:p>
        </p:txBody>
      </p:sp>
      <p:sp>
        <p:nvSpPr>
          <p:cNvPr id="11" name="Footer Placeholder 10"/>
          <p:cNvSpPr>
            <a:spLocks noGrp="1"/>
          </p:cNvSpPr>
          <p:nvPr>
            <p:ph type="ftr" sz="quarter" idx="12"/>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Social 30-2 so3.6 so3.7</a:t>
            </a:r>
            <a:endParaRPr lang="en-US"/>
          </a:p>
        </p:txBody>
      </p:sp>
      <p:sp>
        <p:nvSpPr>
          <p:cNvPr id="3" name="Slide Number Placeholder 2"/>
          <p:cNvSpPr>
            <a:spLocks noGrp="1"/>
          </p:cNvSpPr>
          <p:nvPr>
            <p:ph type="sldNum" sz="quarter" idx="12"/>
          </p:nvPr>
        </p:nvSpPr>
        <p:spPr/>
        <p:txBody>
          <a:bodyPr/>
          <a:lstStyle/>
          <a:p>
            <a:fld id="{67F1A393-1929-47E8-8BBC-2B8143629534}" type="slidenum">
              <a:rPr lang="en-US" smtClean="0"/>
              <a:pPr/>
              <a:t>7</a:t>
            </a:fld>
            <a:endParaRPr lang="en-US"/>
          </a:p>
        </p:txBody>
      </p:sp>
      <p:pic>
        <p:nvPicPr>
          <p:cNvPr id="2050" name="Picture 2" descr="http://www.lieutenantgovernor.ab.ca/images/Honourable_D._Ethell_Web_Res__83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2880320"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0440" y="2828836"/>
            <a:ext cx="4572000" cy="1323439"/>
          </a:xfrm>
          <a:prstGeom prst="rect">
            <a:avLst/>
          </a:prstGeom>
        </p:spPr>
        <p:txBody>
          <a:bodyPr>
            <a:spAutoFit/>
          </a:bodyPr>
          <a:lstStyle/>
          <a:p>
            <a:pPr algn="ctr"/>
            <a:r>
              <a:rPr lang="en-US" sz="2000" dirty="0"/>
              <a:t>His </a:t>
            </a:r>
            <a:r>
              <a:rPr lang="en-US" sz="2000" dirty="0" err="1"/>
              <a:t>Honour</a:t>
            </a:r>
            <a:r>
              <a:rPr lang="en-US" sz="2000" dirty="0"/>
              <a:t>, Col. (</a:t>
            </a:r>
            <a:r>
              <a:rPr lang="en-US" sz="2000" dirty="0" err="1"/>
              <a:t>Ret’d</a:t>
            </a:r>
            <a:r>
              <a:rPr lang="en-US" sz="2000" dirty="0"/>
              <a:t>) the </a:t>
            </a:r>
            <a:r>
              <a:rPr lang="en-US" sz="2000" dirty="0" err="1"/>
              <a:t>Honourable</a:t>
            </a:r>
            <a:r>
              <a:rPr lang="en-US" sz="2000" dirty="0"/>
              <a:t> Donald S. </a:t>
            </a:r>
            <a:r>
              <a:rPr lang="en-US" sz="2000" dirty="0" err="1"/>
              <a:t>Ethell</a:t>
            </a:r>
            <a:r>
              <a:rPr lang="en-US" sz="2000" dirty="0"/>
              <a:t> was installed as the 17th Lieutenant Governor of Alberta on May 11, 2010</a:t>
            </a:r>
          </a:p>
        </p:txBody>
      </p:sp>
    </p:spTree>
    <p:extLst>
      <p:ext uri="{BB962C8B-B14F-4D97-AF65-F5344CB8AC3E}">
        <p14:creationId xmlns:p14="http://schemas.microsoft.com/office/powerpoint/2010/main" val="3256448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position dates back to 1608 when Samuel de Champlain was appointed to govern New France.  </a:t>
            </a:r>
          </a:p>
          <a:p>
            <a:r>
              <a:rPr lang="en-CA" dirty="0" smtClean="0"/>
              <a:t>Canada is a </a:t>
            </a:r>
            <a:r>
              <a:rPr lang="en-CA" b="1" dirty="0" smtClean="0"/>
              <a:t>parliamentary democracy </a:t>
            </a:r>
            <a:r>
              <a:rPr lang="en-CA" dirty="0" smtClean="0"/>
              <a:t>and a </a:t>
            </a:r>
            <a:r>
              <a:rPr lang="en-CA" b="1" dirty="0" smtClean="0"/>
              <a:t>constitutional monarchy </a:t>
            </a:r>
            <a:r>
              <a:rPr lang="en-CA" dirty="0" smtClean="0"/>
              <a:t>– where we have an elected House of Commons, an appointed Senate, and a governor general.</a:t>
            </a:r>
          </a:p>
          <a:p>
            <a:r>
              <a:rPr lang="en-CA" dirty="0" smtClean="0"/>
              <a:t>Canada recognizes the </a:t>
            </a:r>
            <a:r>
              <a:rPr lang="en-CA" b="1" dirty="0" smtClean="0"/>
              <a:t>queen as our head of state</a:t>
            </a:r>
            <a:endParaRPr lang="en-US" b="1" dirty="0"/>
          </a:p>
        </p:txBody>
      </p:sp>
      <p:sp>
        <p:nvSpPr>
          <p:cNvPr id="3" name="Title 2"/>
          <p:cNvSpPr>
            <a:spLocks noGrp="1"/>
          </p:cNvSpPr>
          <p:nvPr>
            <p:ph type="title"/>
          </p:nvPr>
        </p:nvSpPr>
        <p:spPr/>
        <p:txBody>
          <a:bodyPr/>
          <a:lstStyle/>
          <a:p>
            <a:r>
              <a:rPr lang="en-CA" dirty="0" smtClean="0"/>
              <a:t>Governor General</a:t>
            </a:r>
            <a:endParaRPr lang="en-US" dirty="0"/>
          </a:p>
        </p:txBody>
      </p:sp>
      <p:sp>
        <p:nvSpPr>
          <p:cNvPr id="4" name="Slide Number Placeholder 3"/>
          <p:cNvSpPr>
            <a:spLocks noGrp="1"/>
          </p:cNvSpPr>
          <p:nvPr>
            <p:ph type="sldNum" sz="quarter" idx="15"/>
          </p:nvPr>
        </p:nvSpPr>
        <p:spPr/>
        <p:txBody>
          <a:bodyPr/>
          <a:lstStyle/>
          <a:p>
            <a:fld id="{67F1A393-1929-47E8-8BBC-2B8143629534}" type="slidenum">
              <a:rPr lang="en-US" smtClean="0"/>
              <a:pPr/>
              <a:t>8</a:t>
            </a:fld>
            <a:endParaRPr lang="en-US"/>
          </a:p>
        </p:txBody>
      </p:sp>
      <p:sp>
        <p:nvSpPr>
          <p:cNvPr id="5" name="Footer Placeholder 4"/>
          <p:cNvSpPr>
            <a:spLocks noGrp="1"/>
          </p:cNvSpPr>
          <p:nvPr>
            <p:ph type="ftr" sz="quarter" idx="16"/>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www.pco-bcp.gc.ca/docs/images/pub_decision_9-e.gif"/>
          <p:cNvPicPr>
            <a:picLocks noChangeAspect="1" noChangeArrowheads="1"/>
          </p:cNvPicPr>
          <p:nvPr/>
        </p:nvPicPr>
        <p:blipFill>
          <a:blip r:embed="rId2"/>
          <a:srcRect/>
          <a:stretch>
            <a:fillRect/>
          </a:stretch>
        </p:blipFill>
        <p:spPr bwMode="auto">
          <a:xfrm>
            <a:off x="571472" y="500042"/>
            <a:ext cx="8001056" cy="5786478"/>
          </a:xfrm>
          <a:prstGeom prst="rect">
            <a:avLst/>
          </a:prstGeom>
          <a:noFill/>
        </p:spPr>
      </p:pic>
      <p:sp>
        <p:nvSpPr>
          <p:cNvPr id="15" name="Slide Number Placeholder 14"/>
          <p:cNvSpPr>
            <a:spLocks noGrp="1"/>
          </p:cNvSpPr>
          <p:nvPr>
            <p:ph type="sldNum" sz="quarter" idx="12"/>
          </p:nvPr>
        </p:nvSpPr>
        <p:spPr/>
        <p:txBody>
          <a:bodyPr/>
          <a:lstStyle/>
          <a:p>
            <a:fld id="{67F1A393-1929-47E8-8BBC-2B8143629534}" type="slidenum">
              <a:rPr lang="en-US" smtClean="0"/>
              <a:pPr/>
              <a:t>9</a:t>
            </a:fld>
            <a:endParaRPr lang="en-US"/>
          </a:p>
        </p:txBody>
      </p:sp>
      <p:sp>
        <p:nvSpPr>
          <p:cNvPr id="16" name="Footer Placeholder 15"/>
          <p:cNvSpPr>
            <a:spLocks noGrp="1"/>
          </p:cNvSpPr>
          <p:nvPr>
            <p:ph type="ftr" sz="quarter" idx="11"/>
          </p:nvPr>
        </p:nvSpPr>
        <p:spPr/>
        <p:txBody>
          <a:bodyPr/>
          <a:lstStyle/>
          <a:p>
            <a:r>
              <a:rPr lang="en-US" smtClean="0"/>
              <a:t>Social 30-2 so3.6 so3.7</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268</TotalTime>
  <Words>1965</Words>
  <Application>Microsoft Office PowerPoint</Application>
  <PresentationFormat>On-screen Show (4:3)</PresentationFormat>
  <Paragraphs>262</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Paper</vt:lpstr>
      <vt:lpstr>Social 30-2 chapter 13</vt:lpstr>
      <vt:lpstr>In What Ways do the actions of Canada’s government reflect or go against liberal values?</vt:lpstr>
      <vt:lpstr>Liberal Democracy in Canada</vt:lpstr>
      <vt:lpstr>CANADA’S CURRENT GG – DAVID JOHNSTON</vt:lpstr>
      <vt:lpstr>     The Governor General and Lieutenant-Governors...</vt:lpstr>
      <vt:lpstr>Norman Kwong</vt:lpstr>
      <vt:lpstr>PowerPoint Presentation</vt:lpstr>
      <vt:lpstr>Governor General</vt:lpstr>
      <vt:lpstr>PowerPoint Presentation</vt:lpstr>
      <vt:lpstr>PowerPoint Presentation</vt:lpstr>
      <vt:lpstr>Governor General Duties</vt:lpstr>
      <vt:lpstr>1.  Represent the Crown</vt:lpstr>
      <vt:lpstr>2.  Represents all Canadians and support our sovereignty</vt:lpstr>
      <vt:lpstr>3.  To Celebrate Excellence</vt:lpstr>
      <vt:lpstr>4.  To Bring Canadians together</vt:lpstr>
      <vt:lpstr>Other roles of the GG</vt:lpstr>
      <vt:lpstr>Criticisms of the GG’s office:</vt:lpstr>
      <vt:lpstr>Think/Pair/Share...</vt:lpstr>
      <vt:lpstr>The Senate</vt:lpstr>
      <vt:lpstr>Criticisms of the Senate</vt:lpstr>
      <vt:lpstr>Senate Reform...</vt:lpstr>
      <vt:lpstr>THINK/PAIR/SHARE</vt:lpstr>
      <vt:lpstr>The Tradition of Political Parties</vt:lpstr>
      <vt:lpstr>Aspects of Political Parties that may be contrary to liberal values:  </vt:lpstr>
      <vt:lpstr>Aspects of Political Parties that may be contrary to liberal values: </vt:lpstr>
      <vt:lpstr>THINK/PAIR/SHARE</vt:lpstr>
      <vt:lpstr>Chapter 13 – Enhancing Individual Rights and Collective Rights</vt:lpstr>
      <vt:lpstr>In What Ways can a democratic government enhance liberal values?</vt:lpstr>
      <vt:lpstr>Liberal Values through Legislation</vt:lpstr>
      <vt:lpstr>The Canadian Charter of Rights and Freedoms</vt:lpstr>
      <vt:lpstr>Rights have Limits...</vt:lpstr>
      <vt:lpstr>Rights have Limits...con’t</vt:lpstr>
      <vt:lpstr>Some Individual Rights in the Canadian Charter of Rights and Freedoms (sec 2-15) Page 349</vt:lpstr>
      <vt:lpstr>Promoting Political &amp; Economic Rights</vt:lpstr>
      <vt:lpstr>United Nations Universal Declaration of Human Rights</vt:lpstr>
      <vt:lpstr>Economic Rights in Quebec</vt:lpstr>
      <vt:lpstr>Canada’s Multiculturalism Act</vt:lpstr>
      <vt:lpstr>Canada’s Multiculturalism Act</vt:lpstr>
      <vt:lpstr>Collective Rights in the Charter</vt:lpstr>
      <vt:lpstr>Summary of Collective Rights</vt:lpstr>
      <vt:lpstr>Landmark Decisions of Aboriginal Rights  - divide into 3 groups and report out</vt:lpstr>
      <vt:lpstr>Collective Rights of Canada’s Official Language Groups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30-2 chapter 13</dc:title>
  <dc:creator>Colleen Blimke</dc:creator>
  <cp:lastModifiedBy>Staff</cp:lastModifiedBy>
  <cp:revision>36</cp:revision>
  <dcterms:created xsi:type="dcterms:W3CDTF">2010-05-02T21:50:01Z</dcterms:created>
  <dcterms:modified xsi:type="dcterms:W3CDTF">2011-11-23T22:06:25Z</dcterms:modified>
</cp:coreProperties>
</file>