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4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CFB87-F900-4484-A511-19DDF6FE9B92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2D37-6512-4085-9EA5-4CC65D12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ED6D-065F-4A15-AEBF-83A72D7122C8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723A-22CF-478C-B1C9-ED7F7E6E9F3C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C159-D3D3-406C-B8F2-1F4C2988794A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625-754D-4F44-B310-EB87F394F955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B2E7-7469-4BC4-8145-B4DC4BD42597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068-AEB9-47B4-92A9-F4DB1FB26577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C3C-798D-4137-A92A-586FDDD6092D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9714-39D0-49EE-A989-29AC521CD967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19F-FEF2-4706-9587-3BF7F2988B1E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901B-98A1-4362-A5A6-FE1509DE5B62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B318-C72B-44CB-9B3C-912D61B11FAB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F26B-3EA7-40BF-8180-9E6B7806A188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Rights, Roles and Responsibilities of Citizens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Autofit/>
          </a:bodyPr>
          <a:lstStyle/>
          <a:p>
            <a:pPr algn="l"/>
            <a:r>
              <a:rPr lang="en-CA" sz="1400" b="1" dirty="0" smtClean="0"/>
              <a:t>So 4.4 explore how ideologies shape individual and collective citizenship</a:t>
            </a:r>
          </a:p>
          <a:p>
            <a:pPr algn="l"/>
            <a:endParaRPr lang="en-CA" sz="1400" b="1" dirty="0"/>
          </a:p>
          <a:p>
            <a:pPr algn="l"/>
            <a:r>
              <a:rPr lang="en-CA" sz="1400" b="1" dirty="0" smtClean="0"/>
              <a:t>So 4.5 examine perspective on the rights, roles and responsibilities of the individual in a democratic society (respect for law and order, protest, civil disobedience, political participation)</a:t>
            </a:r>
          </a:p>
          <a:p>
            <a:pPr algn="l"/>
            <a:endParaRPr lang="en-CA" sz="1400" b="1" dirty="0"/>
          </a:p>
          <a:p>
            <a:pPr algn="l"/>
            <a:r>
              <a:rPr lang="en-CA" sz="1400" b="1" dirty="0" smtClean="0"/>
              <a:t>So 4.6 examine perspectives on the rights, roles and responsibilities of the individual during times of conflict ( humanitarian crises, antiwar movements, pro-democracy movements, contemporary examples)</a:t>
            </a:r>
            <a:endParaRPr lang="en-US" sz="1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Aboriginal Participation in the First and Second World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smtClean="0"/>
              <a:t>Sometimes, despite decisions made by their government, citizens as individuals or collectives, take action based on their ideological convictions.</a:t>
            </a:r>
          </a:p>
          <a:p>
            <a:r>
              <a:rPr lang="en-CA" sz="2400" dirty="0" smtClean="0"/>
              <a:t>In WWI &amp; WWII, Aboriginal soldiers accepted the responsibilities of Canadian citizenship, even though the Canadian government had not granted them the rights of citizenship.</a:t>
            </a:r>
            <a:endParaRPr lang="en-US" sz="2400" dirty="0"/>
          </a:p>
        </p:txBody>
      </p:sp>
      <p:pic>
        <p:nvPicPr>
          <p:cNvPr id="26626" name="Picture 2" descr="http://www.loc.gov/rr/scitech/tracer-bullets/images/codetal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2928958" cy="205753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Aboriginal Participation...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1914 – many Aboriginal people were feeling betrayed by the Canadian </a:t>
            </a:r>
            <a:r>
              <a:rPr lang="en-CA" dirty="0" err="1" smtClean="0"/>
              <a:t>Gov’t</a:t>
            </a:r>
            <a:r>
              <a:rPr lang="en-CA" dirty="0" smtClean="0"/>
              <a:t> as a result of colonial policies of assimilation and discrimination</a:t>
            </a:r>
          </a:p>
          <a:p>
            <a:r>
              <a:rPr lang="en-CA" dirty="0" smtClean="0"/>
              <a:t>But Aboriginal people still </a:t>
            </a:r>
          </a:p>
          <a:p>
            <a:pPr>
              <a:buNone/>
            </a:pPr>
            <a:r>
              <a:rPr lang="en-CA" dirty="0" smtClean="0"/>
              <a:t>volunteered in large numbers </a:t>
            </a:r>
          </a:p>
          <a:p>
            <a:pPr>
              <a:buNone/>
            </a:pPr>
            <a:r>
              <a:rPr lang="en-CA" dirty="0" smtClean="0"/>
              <a:t>for the war effort</a:t>
            </a:r>
            <a:endParaRPr lang="en-US" dirty="0"/>
          </a:p>
        </p:txBody>
      </p:sp>
      <p:pic>
        <p:nvPicPr>
          <p:cNvPr id="25602" name="Picture 2" descr="http://www.ulladulla.info/inpho/wp-content/uploads/2010/03/image00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428875" cy="33147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Aboriginal Participation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Many Aboriginal men were skilled trappers and hunters, they were often called on to act as patrol leaders, safely guiding soldiers through dangerous enemy territory.</a:t>
            </a:r>
          </a:p>
          <a:p>
            <a:r>
              <a:rPr lang="en-CA" sz="2400" dirty="0" smtClean="0"/>
              <a:t>The armed Forces was the only place where some Aboriginal men were treated equally in society.  Unfortunately post WWI &amp; WWII, </a:t>
            </a:r>
            <a:r>
              <a:rPr lang="en-CA" sz="2400" dirty="0" err="1" smtClean="0"/>
              <a:t>Gov’t</a:t>
            </a:r>
            <a:r>
              <a:rPr lang="en-CA" sz="2400" dirty="0" smtClean="0"/>
              <a:t> benefits to Aboriginals were less than non aboriginal benefits.   </a:t>
            </a:r>
            <a:endParaRPr lang="en-US" sz="2400" dirty="0"/>
          </a:p>
        </p:txBody>
      </p:sp>
      <p:pic>
        <p:nvPicPr>
          <p:cNvPr id="24578" name="Picture 2" descr="http://www.diggerhistory.info/images/aboriginal2/abo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345186" cy="2402385"/>
          </a:xfrm>
          <a:prstGeom prst="rect">
            <a:avLst/>
          </a:prstGeom>
          <a:noFill/>
        </p:spPr>
      </p:pic>
      <p:pic>
        <p:nvPicPr>
          <p:cNvPr id="24580" name="Picture 4" descr="http://allisonkilkenny.files.wordpress.com/2008/10/scales_of_just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59680"/>
            <a:ext cx="2222484" cy="245260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2001 Governor General dedication...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2001 GG Adrian Clarkson dedicated the Aboriginal Veterans War Monument in Ottawa – a gesture to thank Aboriginal</a:t>
            </a:r>
          </a:p>
          <a:p>
            <a:pPr>
              <a:buNone/>
            </a:pPr>
            <a:r>
              <a:rPr lang="en-CA" sz="2800" dirty="0" smtClean="0"/>
              <a:t>      soldiers for the role they </a:t>
            </a:r>
          </a:p>
          <a:p>
            <a:pPr>
              <a:buNone/>
            </a:pPr>
            <a:r>
              <a:rPr lang="en-CA" sz="2800" dirty="0" smtClean="0"/>
              <a:t>      played in fighting for Canada </a:t>
            </a:r>
          </a:p>
          <a:p>
            <a:pPr>
              <a:buNone/>
            </a:pPr>
            <a:r>
              <a:rPr lang="en-CA" sz="2800" dirty="0" smtClean="0"/>
              <a:t>      in several wars.</a:t>
            </a:r>
            <a:endParaRPr lang="en-US" sz="2800" dirty="0"/>
          </a:p>
        </p:txBody>
      </p:sp>
      <p:pic>
        <p:nvPicPr>
          <p:cNvPr id="23554" name="Picture 2" descr="http://upload.wikimedia.org/wikipedia/commons/f/f5/Aboriginal_War_Veterans_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00306"/>
            <a:ext cx="3214710" cy="435769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Anti-War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Individuals can express their citizenship in a democratic society by taking part in movements or protests against their </a:t>
            </a:r>
            <a:r>
              <a:rPr lang="en-CA" dirty="0" err="1" smtClean="0"/>
              <a:t>gov’ts</a:t>
            </a:r>
            <a:r>
              <a:rPr lang="en-CA" dirty="0" smtClean="0"/>
              <a:t> decision to participate or not participate in war.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650" name="Picture 2" descr="http://www.shepy.co.uk/blog/wp-content/uploads/2009/10/2009_10_24_06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755492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Anti-War Movements- The Vietnam Anti-War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1954-1975 North Vietnam vs. South Vietnam (USA backed)</a:t>
            </a:r>
          </a:p>
          <a:p>
            <a:r>
              <a:rPr lang="en-CA" sz="2400" dirty="0" smtClean="0"/>
              <a:t>Attempt to hold back communism</a:t>
            </a:r>
          </a:p>
          <a:p>
            <a:r>
              <a:rPr lang="en-CA" sz="2400" dirty="0" smtClean="0"/>
              <a:t>Anti-War movement began slowly in the 1960’s as public opinion generally supported limited US intervention.  The spread of communism was seen as a threat to the values of Liberalism (Cold War Period)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and capitalism and the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American way of life.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3794" name="Picture 2" descr="http://chandrakantha.com/articles/indian_music/filmi_sangeet/media/1968_Prote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260031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the increase of American casualties, many Americans began to question the legitimacy of American involvement in the war.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2770" name="Picture 2" descr="http://blogs.chron.com/txpotomac/15_Protest_march_19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314327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Muhammed</a:t>
            </a:r>
            <a:r>
              <a:rPr lang="en-CA" dirty="0" smtClean="0"/>
              <a:t> 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Refused to be drafted into the military – opinion polls showed that the majority of Americans did not think that US interference in the politics of a foreign country was legitimate.  </a:t>
            </a:r>
          </a:p>
          <a:p>
            <a:r>
              <a:rPr lang="en-CA" dirty="0" smtClean="0"/>
              <a:t>Thus the anti-war 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movement grew.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746" name="Picture 2" descr="http://www.boomerslife.org/anti-war_vietnam_war_protest_r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38100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Anti-War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Began in US colleges and universities during the 1960’s when more troops were being sent to Vietnam</a:t>
            </a:r>
          </a:p>
          <a:p>
            <a:r>
              <a:rPr lang="en-CA" sz="2600" dirty="0" smtClean="0"/>
              <a:t>By the end of 1968, 500 000 soldiers in Vietnam</a:t>
            </a:r>
          </a:p>
          <a:p>
            <a:r>
              <a:rPr lang="en-CA" sz="2600" dirty="0" smtClean="0"/>
              <a:t>November 15, 1969 – the largest </a:t>
            </a:r>
          </a:p>
          <a:p>
            <a:pPr>
              <a:buNone/>
            </a:pPr>
            <a:r>
              <a:rPr lang="en-CA" sz="2600" dirty="0"/>
              <a:t> </a:t>
            </a:r>
            <a:r>
              <a:rPr lang="en-CA" sz="2600" dirty="0" smtClean="0"/>
              <a:t>   peace march in US history brought </a:t>
            </a:r>
          </a:p>
          <a:p>
            <a:pPr>
              <a:buNone/>
            </a:pPr>
            <a:r>
              <a:rPr lang="en-CA" sz="2600" dirty="0"/>
              <a:t> </a:t>
            </a:r>
            <a:r>
              <a:rPr lang="en-CA" sz="2600" dirty="0" smtClean="0"/>
              <a:t>   500 000 protesters to Washington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22" name="Picture 2" descr="VietnamWarProtestNov151969.jpg Vietnam War Protest image by SuperBowl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00372"/>
            <a:ext cx="3348034" cy="351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Media and the Anti War Protests -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Television had a huge impact on public opinion and helped the anti-war movement grow.</a:t>
            </a:r>
          </a:p>
          <a:p>
            <a:r>
              <a:rPr lang="en-CA" sz="2800" dirty="0" smtClean="0"/>
              <a:t>Many American’s began to question their country’s role in Vietnam and their own responsibility as citizens.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9698" name="Picture 2" descr="http://www.coverbrowser.com/image/time/243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9000"/>
            <a:ext cx="314324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Differing Ideologies...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have different points of view about rights, roles and responsibilities as citizens.</a:t>
            </a:r>
          </a:p>
          <a:p>
            <a:r>
              <a:rPr lang="en-CA" dirty="0" smtClean="0"/>
              <a:t>This can be linked to many factors – ideological beliefs and values and personal experiences.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Anti-War Protests and the War in Iraq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March 20, 2003 the USA, Great Britain and other countries invaded Iraq</a:t>
            </a:r>
          </a:p>
          <a:p>
            <a:r>
              <a:rPr lang="en-CA" sz="2400" dirty="0" smtClean="0"/>
              <a:t>In months leading up to the invasion many people help anti-war rallies and marches</a:t>
            </a:r>
          </a:p>
          <a:p>
            <a:r>
              <a:rPr lang="en-CA" sz="2400" dirty="0" smtClean="0"/>
              <a:t>In Canada, anti-war protests were held in cities across the country-Vancouver, Edmonton, Calgary, Winnipeg, Toronto, Montreal, Halifax.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938" name="Picture 2" descr="http://www.cpcml.ca/images2009/AntiWar/090317-CalgaryBushProtes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5619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Pro-democracy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November 21 2004, citizens of the Ukraine went to the polls to vote in a presidential election.  </a:t>
            </a:r>
          </a:p>
          <a:p>
            <a:r>
              <a:rPr lang="en-CA" sz="2400" dirty="0" smtClean="0"/>
              <a:t>Candidates:  Viktor </a:t>
            </a:r>
            <a:r>
              <a:rPr lang="en-CA" sz="2400" dirty="0" err="1" smtClean="0"/>
              <a:t>Yushchenko</a:t>
            </a:r>
            <a:r>
              <a:rPr lang="en-CA" sz="2400" dirty="0" smtClean="0"/>
              <a:t> (pro-Western candidate) and Viktor </a:t>
            </a:r>
            <a:r>
              <a:rPr lang="en-CA" sz="2400" dirty="0" err="1" smtClean="0"/>
              <a:t>Yanukovych</a:t>
            </a:r>
            <a:r>
              <a:rPr lang="en-CA" sz="2400" dirty="0" smtClean="0"/>
              <a:t> backed by the Russian </a:t>
            </a:r>
            <a:r>
              <a:rPr lang="en-CA" sz="2400" dirty="0" err="1" smtClean="0"/>
              <a:t>Gov’t</a:t>
            </a:r>
            <a:endParaRPr lang="en-CA" sz="2400" dirty="0" smtClean="0"/>
          </a:p>
          <a:p>
            <a:r>
              <a:rPr lang="en-CA" sz="2400" dirty="0" smtClean="0"/>
              <a:t>Problems for </a:t>
            </a:r>
            <a:r>
              <a:rPr lang="en-CA" sz="2400" dirty="0" err="1" smtClean="0"/>
              <a:t>Yushchenko</a:t>
            </a:r>
            <a:r>
              <a:rPr lang="en-CA" sz="2400" dirty="0" smtClean="0"/>
              <a:t> during the campaign – interference by </a:t>
            </a:r>
            <a:r>
              <a:rPr lang="en-CA" sz="2400" dirty="0" err="1" smtClean="0"/>
              <a:t>Yanukovych</a:t>
            </a:r>
            <a:r>
              <a:rPr lang="en-CA" sz="2400" dirty="0" smtClean="0"/>
              <a:t> and dioxin poisoning.  Blood tests showed he was poisoned with a key </a:t>
            </a:r>
            <a:endParaRPr lang="en-US" sz="2400" dirty="0" smtClean="0"/>
          </a:p>
          <a:p>
            <a:pPr>
              <a:buNone/>
            </a:pPr>
            <a:r>
              <a:rPr lang="en-CA" sz="2400" dirty="0" smtClean="0"/>
              <a:t>      ingredient of Agent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Orange – a herbicide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used in the Vietnam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8914" name="Picture 2" descr="http://blog.kievukraine.info/uploaded_images/5143-766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4048125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Orange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election day, numerous allegations of election fraud, voter intimidation, multiple voting and the burning of ballot boxes in areas of strong </a:t>
            </a:r>
            <a:r>
              <a:rPr lang="en-CA" dirty="0" err="1" smtClean="0"/>
              <a:t>Yshchenko</a:t>
            </a:r>
            <a:r>
              <a:rPr lang="en-CA" dirty="0" smtClean="0"/>
              <a:t> support.  </a:t>
            </a:r>
            <a:r>
              <a:rPr lang="en-CA" dirty="0" err="1" smtClean="0"/>
              <a:t>Yanukovych</a:t>
            </a:r>
            <a:r>
              <a:rPr lang="en-CA" dirty="0" smtClean="0"/>
              <a:t> was declared the winner of the election.</a:t>
            </a:r>
          </a:p>
          <a:p>
            <a:r>
              <a:rPr lang="en-CA" dirty="0" smtClean="0"/>
              <a:t>Nov. 22 – the following day massive protests erupted against the election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Orange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Hundreds of thousands of people, many wearing orange (</a:t>
            </a:r>
            <a:r>
              <a:rPr lang="en-CA" sz="2800" dirty="0" err="1" smtClean="0"/>
              <a:t>Yushchenko’s</a:t>
            </a:r>
            <a:r>
              <a:rPr lang="en-CA" sz="2800" dirty="0" smtClean="0"/>
              <a:t> campaign colors) descended on central Kiev to peacefully state their objection to the apparent election fraud and to begin a pro-democracy movement in the Ukraine. It lasted 2 weeks, eventually a new</a:t>
            </a:r>
          </a:p>
          <a:p>
            <a:pPr>
              <a:buNone/>
            </a:pPr>
            <a:r>
              <a:rPr lang="en-CA" sz="2800" dirty="0" smtClean="0"/>
              <a:t>     election was held and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</a:t>
            </a:r>
            <a:r>
              <a:rPr lang="en-CA" sz="2800" dirty="0" err="1" smtClean="0"/>
              <a:t>Yushchenko</a:t>
            </a:r>
            <a:r>
              <a:rPr lang="en-CA" sz="2800" dirty="0" smtClean="0"/>
              <a:t> won.  </a:t>
            </a:r>
          </a:p>
          <a:p>
            <a:r>
              <a:rPr lang="en-CA" sz="2800" dirty="0" smtClean="0"/>
              <a:t>A peaceful protest by 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citizens changed the 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history of a country.  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6866" name="Picture 2" descr="http://crinfo.beyondintractability.org/reflections/personal_reflections/taras_mazyar/taras_mazy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57562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Pro-democracy Movements in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Previously known as Burma has been ruled by the military since 1962.</a:t>
            </a:r>
          </a:p>
          <a:p>
            <a:r>
              <a:rPr lang="en-CA" sz="2800" dirty="0" smtClean="0"/>
              <a:t>Since the late 1980’s many clashes between pro-democracy supporters and the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have led to the arrests, imprisonment, and deaths of thousands of pro-democracy supporters each year.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http://graphics8.nytimes.com/images/2007/08/28/world/29myanmar_ma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804402"/>
            <a:ext cx="228601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Pro-democracy Movements in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Democratic candidate won an overwhelming victory in a 1990 election, but the results have been ignored by the Myanmar government.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http://i2.cdn.turner.com/cnn/2010/images/03/08/blog.myan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700092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Citizens and Government during times of peace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1986" name="Picture 2" descr="http://www.v-generations.com/v/images/stories/Movie/dvd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3457575" cy="454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Famine Relief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1984 BBC reported that a civil war and drought in Ethiopia had resulted in a massive famine.  Over a million died, 8 million were facing starvation.</a:t>
            </a:r>
          </a:p>
          <a:p>
            <a:r>
              <a:rPr lang="en-CA" sz="2800" dirty="0" smtClean="0"/>
              <a:t>Canadian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gave $50 million, but since then money has not been consistent.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62" name="Picture 2" descr="http://www.thefirstpost.co.uk/assets/library/426-ethiopia--12590471365160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86200"/>
            <a:ext cx="40576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Tears are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Canadian, British and American musicians began organizing concerts (Live Aid, We Are the World, Northern Lights-Tears are not enough) donated time and talent to raise $$ for the victims of Ethiopia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6082" name="Picture 2" descr="http://www2u.biglobe.ne.jp/~perry/page/StevePerry/discography/guest/usa_for_africa/85USAForAf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63771"/>
            <a:ext cx="3143272" cy="2694229"/>
          </a:xfrm>
          <a:prstGeom prst="rect">
            <a:avLst/>
          </a:prstGeom>
          <a:noFill/>
        </p:spPr>
      </p:pic>
      <p:pic>
        <p:nvPicPr>
          <p:cNvPr id="46084" name="Picture 4" descr="http://www.cbc.ca/arts/images/pics/charitysing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3623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Responding to the 2004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2004 powerful earthquake off the coast of Indonesia caused a tsunami that hit countries in the Indian Ocean region.  </a:t>
            </a:r>
          </a:p>
          <a:p>
            <a:r>
              <a:rPr lang="en-CA" sz="2800" dirty="0" smtClean="0"/>
              <a:t>200 000 people died and millions were left homeless</a:t>
            </a:r>
          </a:p>
          <a:p>
            <a:r>
              <a:rPr lang="en-CA" sz="2800" dirty="0" smtClean="0"/>
              <a:t>Canadian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would match individual Canadian donations - $425 million sent over in total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5058" name="Picture 2" descr="http://upload.wikimedia.org/wikipedia/commons/d/d6/Street_in_downtown_Banda_Aceh_after_2004_tsunami_DD-SD-06-0737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602457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Rights, Roles and responsibilities of Citizens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girlscoutsosw.org/CMS/Images/Program%20Resources/Patch%20Programs/Rights_Responsibil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98847"/>
            <a:ext cx="3500462" cy="351217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Responding to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Environmental issues concern many Canadians.</a:t>
            </a:r>
          </a:p>
          <a:p>
            <a:r>
              <a:rPr lang="en-CA" sz="2800" dirty="0" smtClean="0"/>
              <a:t>The way citizens respond to global warming and its effects depends on how they see their rights and responsibilities regarding the environment. (becomes a global issue)</a:t>
            </a:r>
          </a:p>
          <a:p>
            <a:r>
              <a:rPr lang="en-CA" sz="2800" dirty="0" smtClean="0"/>
              <a:t>Some citizens join </a:t>
            </a:r>
            <a:endParaRPr lang="en-US" sz="2800" dirty="0" smtClean="0"/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political parties (Green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party) which advocates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care of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4034" name="Picture 2" descr="http://www.treehugger.com/20091202-canada-climate-just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409950"/>
            <a:ext cx="44577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David Suzuki and the Role of Citizens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Scientist, environmentalist, broadcaster – advocating for the perspective of social and environmental change in Canada and has commented widely on the role and responsibilities of citizens in bringing about those changes.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3010" name="Picture 2" descr="http://www.cbc.ca/gfx/images/news/photos/2006/12/15/suzuki-gg061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00504"/>
            <a:ext cx="2095500" cy="1990725"/>
          </a:xfrm>
          <a:prstGeom prst="rect">
            <a:avLst/>
          </a:prstGeom>
          <a:noFill/>
        </p:spPr>
      </p:pic>
      <p:pic>
        <p:nvPicPr>
          <p:cNvPr id="43012" name="Picture 4" descr="http://s3.amazonaws.com/the_mark/portrait_photos/1047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1981200" cy="2343150"/>
          </a:xfrm>
          <a:prstGeom prst="rect">
            <a:avLst/>
          </a:prstGeom>
          <a:noFill/>
        </p:spPr>
      </p:pic>
      <p:pic>
        <p:nvPicPr>
          <p:cNvPr id="43014" name="Picture 6" descr="http://www.gazette.gc.ca/archives/p1/2006/2006-03-25/html/oo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6220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Grassroots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Begin when a few people share a belief about how a situation – often in their own communities – must be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8130" name="Picture 2" descr="http://oee.nrcan.gc.ca/transportation/business/images/newsletter-winter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3819525" cy="1657350"/>
          </a:xfrm>
          <a:prstGeom prst="rect">
            <a:avLst/>
          </a:prstGeom>
          <a:noFill/>
        </p:spPr>
      </p:pic>
      <p:pic>
        <p:nvPicPr>
          <p:cNvPr id="48132" name="Picture 4" descr="http://www.debaird.net/.a/6a00d8341c007953ef01310f7167eb970c-32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153025"/>
            <a:ext cx="3048000" cy="1704975"/>
          </a:xfrm>
          <a:prstGeom prst="rect">
            <a:avLst/>
          </a:prstGeom>
          <a:noFill/>
        </p:spPr>
      </p:pic>
      <p:pic>
        <p:nvPicPr>
          <p:cNvPr id="48134" name="Picture 6" descr="http://www.textually.org/textually/archives/2010/01/19/OprahonTextingDriv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1810"/>
            <a:ext cx="416003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Respect for Law and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one responsibility of citizenship is to obey the laws</a:t>
            </a:r>
            <a:r>
              <a:rPr lang="en-CA" sz="2400" baseline="0" dirty="0" smtClean="0"/>
              <a:t> of the community in which you live.</a:t>
            </a:r>
            <a:endParaRPr lang="en-US" sz="2400" dirty="0" smtClean="0"/>
          </a:p>
          <a:p>
            <a:r>
              <a:rPr lang="en-CA" sz="2400" dirty="0" smtClean="0"/>
              <a:t>These laws are part of a contract we agree to follow as citizens of a community.  Laws can be adapted from citizen feedback.</a:t>
            </a:r>
          </a:p>
          <a:p>
            <a:r>
              <a:rPr lang="en-CA" sz="2400" dirty="0" smtClean="0"/>
              <a:t>Justice system – police officers, judges, prosecutors, ensure the laws are followed.</a:t>
            </a:r>
            <a:endParaRPr lang="en-US" sz="2400" dirty="0"/>
          </a:p>
        </p:txBody>
      </p:sp>
      <p:pic>
        <p:nvPicPr>
          <p:cNvPr id="5122" name="Picture 2" descr="http://upload.wikimedia.org/wikipedia/commons/archive/6/69/20070809132309!Police_officer_in_riot_g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2071702" cy="2548989"/>
          </a:xfrm>
          <a:prstGeom prst="rect">
            <a:avLst/>
          </a:prstGeom>
          <a:noFill/>
        </p:spPr>
      </p:pic>
      <p:pic>
        <p:nvPicPr>
          <p:cNvPr id="5124" name="Picture 4" descr="http://blogs.sfweekly.com/thesnitch/g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3038123" cy="198153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More than just the responsibility to follow the laws....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COP – Citizens on Patrol – keeping communities safe</a:t>
            </a:r>
          </a:p>
          <a:p>
            <a:r>
              <a:rPr lang="en-CA" sz="2400" b="1" dirty="0" smtClean="0"/>
              <a:t>Guardian Angels – volunteers to enforce community laws.</a:t>
            </a:r>
          </a:p>
        </p:txBody>
      </p:sp>
      <p:pic>
        <p:nvPicPr>
          <p:cNvPr id="4098" name="Picture 2" descr="http://www.ruralcrimewatch.ab.ca/images/logos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50"/>
            <a:ext cx="3333750" cy="4286250"/>
          </a:xfrm>
          <a:prstGeom prst="rect">
            <a:avLst/>
          </a:prstGeom>
          <a:noFill/>
        </p:spPr>
      </p:pic>
      <p:pic>
        <p:nvPicPr>
          <p:cNvPr id="4100" name="Picture 4" descr="http://www.sepcrc.org/images/crimew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500562" cy="175340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Political Participation – Why &amp; How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 desire on citizens to </a:t>
            </a:r>
            <a:r>
              <a:rPr lang="en-CA" b="1" dirty="0" smtClean="0"/>
              <a:t>affect change </a:t>
            </a:r>
            <a:r>
              <a:rPr lang="en-CA" dirty="0" smtClean="0"/>
              <a:t>may encourage citizens in a democratic country to participate in the political process.</a:t>
            </a:r>
          </a:p>
          <a:p>
            <a:pPr lvl="1"/>
            <a:r>
              <a:rPr lang="en-CA" dirty="0" smtClean="0"/>
              <a:t>Write a letter to your mayor, MLA, newspaper</a:t>
            </a:r>
          </a:p>
          <a:p>
            <a:pPr lvl="1"/>
            <a:r>
              <a:rPr lang="en-CA" dirty="0" smtClean="0"/>
              <a:t>Circulate a petition – school, community or online</a:t>
            </a:r>
          </a:p>
          <a:p>
            <a:pPr lvl="1"/>
            <a:r>
              <a:rPr lang="en-CA" dirty="0" smtClean="0"/>
              <a:t>Organize a rally to protest an issue</a:t>
            </a:r>
          </a:p>
          <a:p>
            <a:pPr lvl="1"/>
            <a:r>
              <a:rPr lang="en-CA" dirty="0" smtClean="0"/>
              <a:t>Take an issue to the Human Commission if your rights have been violated</a:t>
            </a:r>
          </a:p>
          <a:p>
            <a:pPr lvl="1"/>
            <a:r>
              <a:rPr lang="en-CA" dirty="0" smtClean="0"/>
              <a:t>Run for public office</a:t>
            </a:r>
          </a:p>
          <a:p>
            <a:pPr lvl="1"/>
            <a:r>
              <a:rPr lang="en-CA" dirty="0" smtClean="0"/>
              <a:t>Join or support a political party</a:t>
            </a:r>
          </a:p>
          <a:p>
            <a:pPr lvl="1"/>
            <a:r>
              <a:rPr lang="en-CA" dirty="0" smtClean="0"/>
              <a:t>VOTE!</a:t>
            </a:r>
          </a:p>
          <a:p>
            <a:pPr lvl="1"/>
            <a:r>
              <a:rPr lang="en-CA" dirty="0" smtClean="0"/>
              <a:t>Join an Interest Group (Amnesty International 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Humanitarianism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Crisis situations ( poverty, natural disasters, abuse) often influence citizens to interpret and act on their rights, roles and responsibilities.</a:t>
            </a:r>
          </a:p>
          <a:p>
            <a:endParaRPr lang="en-US" dirty="0"/>
          </a:p>
        </p:txBody>
      </p:sp>
      <p:pic>
        <p:nvPicPr>
          <p:cNvPr id="2050" name="Picture 2" descr="http://api.ning.com/files/moB7PL6IdU2jdckCElTEjGgfxbOWJNivep-ux7CoqthpsZLWg-3lpD-RCVq7G87Rmk7OCEH76zHTeVADnkpzo-yQI5fEqIDp/protectdarf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3269003" cy="2357454"/>
          </a:xfrm>
          <a:prstGeom prst="rect">
            <a:avLst/>
          </a:prstGeom>
          <a:noFill/>
        </p:spPr>
      </p:pic>
      <p:pic>
        <p:nvPicPr>
          <p:cNvPr id="2052" name="Picture 4" descr="http://sharetv.org/images/doctors_without_borders-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762478"/>
            <a:ext cx="2791235" cy="2095522"/>
          </a:xfrm>
          <a:prstGeom prst="rect">
            <a:avLst/>
          </a:prstGeom>
          <a:noFill/>
        </p:spPr>
      </p:pic>
      <p:pic>
        <p:nvPicPr>
          <p:cNvPr id="2054" name="Picture 6" descr="http://www.paterson.k12.nj.us/schools/ewk/haiti-reli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2540018" cy="1428760"/>
          </a:xfrm>
          <a:prstGeom prst="rect">
            <a:avLst/>
          </a:prstGeom>
          <a:noFill/>
        </p:spPr>
      </p:pic>
      <p:pic>
        <p:nvPicPr>
          <p:cNvPr id="2056" name="Picture 8" descr="http://i1009.photobucket.com/albums/af213/digicelgroup/FInal-Print-ad-Haiti-reli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429000"/>
            <a:ext cx="2436798" cy="317843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Protest and Civil Disobedience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The freedom to question the decisions made by our government is an important element of democracy.</a:t>
            </a:r>
          </a:p>
          <a:p>
            <a:r>
              <a:rPr lang="en-CA" sz="2400" dirty="0" smtClean="0"/>
              <a:t>When people feel their voices are not being heard, demonstrations or protests are often organized.</a:t>
            </a:r>
          </a:p>
          <a:p>
            <a:r>
              <a:rPr lang="en-CA" sz="2400" dirty="0" smtClean="0"/>
              <a:t>Civil disobedience – non-violent action taken against something perceived as unjust.</a:t>
            </a:r>
          </a:p>
          <a:p>
            <a:pPr>
              <a:buNone/>
            </a:pPr>
            <a:r>
              <a:rPr lang="en-CA" sz="2400" dirty="0"/>
              <a:t> </a:t>
            </a:r>
            <a:endParaRPr lang="en-US" sz="2400" dirty="0"/>
          </a:p>
        </p:txBody>
      </p:sp>
      <p:pic>
        <p:nvPicPr>
          <p:cNvPr id="21506" name="Picture 2" descr="http://www.blueharvestfarm.com/pic/339a4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071702" cy="2600860"/>
          </a:xfrm>
          <a:prstGeom prst="rect">
            <a:avLst/>
          </a:prstGeom>
          <a:noFill/>
        </p:spPr>
      </p:pic>
      <p:pic>
        <p:nvPicPr>
          <p:cNvPr id="21508" name="Picture 4" descr="http://susty.com/image/anti-coal-civil-disobedience-protestors-rainforest-action-network-cd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500570"/>
            <a:ext cx="2488539" cy="1643074"/>
          </a:xfrm>
          <a:prstGeom prst="rect">
            <a:avLst/>
          </a:prstGeom>
          <a:noFill/>
        </p:spPr>
      </p:pic>
      <p:pic>
        <p:nvPicPr>
          <p:cNvPr id="21510" name="Picture 6" descr="http://climateprogress.org/wp-content/uploads/2008/09/m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3061732" cy="2047869"/>
          </a:xfrm>
          <a:prstGeom prst="rect">
            <a:avLst/>
          </a:prstGeom>
          <a:noFill/>
        </p:spPr>
      </p:pic>
      <p:pic>
        <p:nvPicPr>
          <p:cNvPr id="21514" name="Picture 10" descr="http://www.theage.com.au/ffximage/2004/06/06/7n_protest,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2250390" cy="142873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Citizens and Government during times of conflict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farm2.static.flickr.com/1159/579306795_2744d5b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3405178" cy="340517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1462</Words>
  <Application>Microsoft Office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Rights, Roles and Responsibilities of Citizens </vt:lpstr>
      <vt:lpstr>Differing Ideologies...</vt:lpstr>
      <vt:lpstr>Rights, Roles and responsibilities of Citizens</vt:lpstr>
      <vt:lpstr>Respect for Law and Order</vt:lpstr>
      <vt:lpstr>More than just the responsibility to follow the laws....</vt:lpstr>
      <vt:lpstr>Political Participation – Why &amp; How</vt:lpstr>
      <vt:lpstr>Humanitarianism</vt:lpstr>
      <vt:lpstr> Protest and Civil Disobedience </vt:lpstr>
      <vt:lpstr>Citizens and Government during times of conflict</vt:lpstr>
      <vt:lpstr>Citizenship and Aboriginal Participation in the First and Second World War</vt:lpstr>
      <vt:lpstr>Aboriginal Participation...</vt:lpstr>
      <vt:lpstr>Aboriginal Participation</vt:lpstr>
      <vt:lpstr>2001 Governor General dedication...</vt:lpstr>
      <vt:lpstr>Citizenship and Anti-War Movements</vt:lpstr>
      <vt:lpstr>Citizenship and Anti-War Movements- The Vietnam Anti-War Movement</vt:lpstr>
      <vt:lpstr>Vietnam </vt:lpstr>
      <vt:lpstr>Muhammed Ali</vt:lpstr>
      <vt:lpstr>Anti-War Movement</vt:lpstr>
      <vt:lpstr>Media and the Anti War Protests - Vietnam</vt:lpstr>
      <vt:lpstr> Anti-War Protests and the War in Iraq </vt:lpstr>
      <vt:lpstr>Citizenship and Pro-democracy Movements</vt:lpstr>
      <vt:lpstr>The Orange Revolution</vt:lpstr>
      <vt:lpstr>The Orange Revolution</vt:lpstr>
      <vt:lpstr>Pro-democracy Movements in Myanmar</vt:lpstr>
      <vt:lpstr>Pro-democracy Movements in Myanmar</vt:lpstr>
      <vt:lpstr>Citizens and Government during times of peace</vt:lpstr>
      <vt:lpstr>Famine Relief in Africa</vt:lpstr>
      <vt:lpstr>Tears are Not Enough</vt:lpstr>
      <vt:lpstr>Responding to the 2004 Tsunami</vt:lpstr>
      <vt:lpstr>Responding to Climate Change</vt:lpstr>
      <vt:lpstr> David Suzuki and the Role of Citizens </vt:lpstr>
      <vt:lpstr>Grassroots Movements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Roles and Responsibilities of Citizens</dc:title>
  <dc:creator>Colleen Blimke</dc:creator>
  <cp:lastModifiedBy>Staff</cp:lastModifiedBy>
  <cp:revision>51</cp:revision>
  <dcterms:created xsi:type="dcterms:W3CDTF">2010-05-30T14:57:29Z</dcterms:created>
  <dcterms:modified xsi:type="dcterms:W3CDTF">2012-01-04T18:39:48Z</dcterms:modified>
</cp:coreProperties>
</file>