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307" r:id="rId9"/>
    <p:sldId id="263" r:id="rId10"/>
    <p:sldId id="264" r:id="rId11"/>
    <p:sldId id="265" r:id="rId12"/>
    <p:sldId id="267" r:id="rId13"/>
    <p:sldId id="268" r:id="rId14"/>
    <p:sldId id="269" r:id="rId15"/>
    <p:sldId id="270" r:id="rId16"/>
    <p:sldId id="271" r:id="rId17"/>
    <p:sldId id="278" r:id="rId18"/>
    <p:sldId id="272" r:id="rId19"/>
    <p:sldId id="266" r:id="rId20"/>
    <p:sldId id="273" r:id="rId21"/>
    <p:sldId id="274" r:id="rId22"/>
    <p:sldId id="275" r:id="rId23"/>
    <p:sldId id="276" r:id="rId24"/>
    <p:sldId id="279" r:id="rId25"/>
    <p:sldId id="280" r:id="rId26"/>
    <p:sldId id="281" r:id="rId27"/>
    <p:sldId id="282" r:id="rId28"/>
    <p:sldId id="283" r:id="rId29"/>
    <p:sldId id="284" r:id="rId30"/>
    <p:sldId id="285" r:id="rId31"/>
    <p:sldId id="277"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3" r:id="rId49"/>
    <p:sldId id="304" r:id="rId50"/>
    <p:sldId id="305" r:id="rId51"/>
    <p:sldId id="306" r:id="rId52"/>
    <p:sldId id="302" r:id="rId5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21347543-73F8-4781-B40A-917FFEFFB6F9}" type="datetimeFigureOut">
              <a:rPr lang="en-US" smtClean="0"/>
              <a:pPr/>
              <a:t>11/15/2011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D15021E-E171-40FF-BA86-7A5A2FA3E244}" type="slidenum">
              <a:rPr lang="en-CA" smtClean="0"/>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21347543-73F8-4781-B40A-917FFEFFB6F9}" type="datetimeFigureOut">
              <a:rPr lang="en-US" smtClean="0"/>
              <a:pPr/>
              <a:t>11/15/2011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D15021E-E171-40FF-BA86-7A5A2FA3E244}"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21347543-73F8-4781-B40A-917FFEFFB6F9}" type="datetimeFigureOut">
              <a:rPr lang="en-US" smtClean="0"/>
              <a:pPr/>
              <a:t>11/15/2011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D15021E-E171-40FF-BA86-7A5A2FA3E244}"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21347543-73F8-4781-B40A-917FFEFFB6F9}" type="datetimeFigureOut">
              <a:rPr lang="en-US" smtClean="0"/>
              <a:pPr/>
              <a:t>11/15/2011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D15021E-E171-40FF-BA86-7A5A2FA3E244}"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347543-73F8-4781-B40A-917FFEFFB6F9}" type="datetimeFigureOut">
              <a:rPr lang="en-US" smtClean="0"/>
              <a:pPr/>
              <a:t>11/15/2011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D15021E-E171-40FF-BA86-7A5A2FA3E244}" type="slidenum">
              <a:rPr lang="en-CA" smtClean="0"/>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21347543-73F8-4781-B40A-917FFEFFB6F9}" type="datetimeFigureOut">
              <a:rPr lang="en-US" smtClean="0"/>
              <a:pPr/>
              <a:t>11/15/2011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6D15021E-E171-40FF-BA86-7A5A2FA3E244}"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21347543-73F8-4781-B40A-917FFEFFB6F9}" type="datetimeFigureOut">
              <a:rPr lang="en-US" smtClean="0"/>
              <a:pPr/>
              <a:t>11/15/2011</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6D15021E-E171-40FF-BA86-7A5A2FA3E244}"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21347543-73F8-4781-B40A-917FFEFFB6F9}" type="datetimeFigureOut">
              <a:rPr lang="en-US" smtClean="0"/>
              <a:pPr/>
              <a:t>11/15/2011</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6D15021E-E171-40FF-BA86-7A5A2FA3E244}"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347543-73F8-4781-B40A-917FFEFFB6F9}" type="datetimeFigureOut">
              <a:rPr lang="en-US" smtClean="0"/>
              <a:pPr/>
              <a:t>11/15/2011</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6D15021E-E171-40FF-BA86-7A5A2FA3E244}"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347543-73F8-4781-B40A-917FFEFFB6F9}" type="datetimeFigureOut">
              <a:rPr lang="en-US" smtClean="0"/>
              <a:pPr/>
              <a:t>11/15/2011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6D15021E-E171-40FF-BA86-7A5A2FA3E244}"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347543-73F8-4781-B40A-917FFEFFB6F9}" type="datetimeFigureOut">
              <a:rPr lang="en-US" smtClean="0"/>
              <a:pPr/>
              <a:t>11/15/2011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6D15021E-E171-40FF-BA86-7A5A2FA3E244}" type="slidenum">
              <a:rPr lang="en-CA" smtClean="0"/>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347543-73F8-4781-B40A-917FFEFFB6F9}" type="datetimeFigureOut">
              <a:rPr lang="en-US" smtClean="0"/>
              <a:pPr/>
              <a:t>11/15/2011</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15021E-E171-40FF-BA86-7A5A2FA3E244}"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6" name="Picture 2" descr="http://www.globalizationstudies.upenn.edu/system/files/ocean.jpg"/>
          <p:cNvPicPr>
            <a:picLocks noChangeAspect="1" noChangeArrowheads="1"/>
          </p:cNvPicPr>
          <p:nvPr/>
        </p:nvPicPr>
        <p:blipFill>
          <a:blip r:embed="rId2">
            <a:duotone>
              <a:schemeClr val="bg2">
                <a:shade val="45000"/>
                <a:satMod val="135000"/>
              </a:schemeClr>
              <a:prstClr val="white"/>
            </a:duotone>
          </a:blip>
          <a:srcRect/>
          <a:stretch>
            <a:fillRect/>
          </a:stretch>
        </p:blipFill>
        <p:spPr bwMode="auto">
          <a:xfrm>
            <a:off x="500034" y="0"/>
            <a:ext cx="8286808" cy="6712314"/>
          </a:xfrm>
          <a:prstGeom prst="rect">
            <a:avLst/>
          </a:prstGeom>
          <a:noFill/>
        </p:spPr>
      </p:pic>
      <p:sp>
        <p:nvSpPr>
          <p:cNvPr id="2" name="Title 1"/>
          <p:cNvSpPr>
            <a:spLocks noGrp="1"/>
          </p:cNvSpPr>
          <p:nvPr>
            <p:ph type="ctrTitle"/>
          </p:nvPr>
        </p:nvSpPr>
        <p:spPr>
          <a:xfrm>
            <a:off x="642910" y="0"/>
            <a:ext cx="7772400" cy="1470025"/>
          </a:xfrm>
        </p:spPr>
        <p:txBody>
          <a:bodyPr/>
          <a:lstStyle/>
          <a:p>
            <a:r>
              <a:rPr lang="en-CA" dirty="0" smtClean="0">
                <a:solidFill>
                  <a:srgbClr val="C00000"/>
                </a:solidFill>
              </a:rPr>
              <a:t>RI#2 Historical Globalization</a:t>
            </a:r>
            <a:endParaRPr lang="en-CA" dirty="0">
              <a:solidFill>
                <a:srgbClr val="C00000"/>
              </a:solidFill>
            </a:endParaRPr>
          </a:p>
        </p:txBody>
      </p:sp>
      <p:sp>
        <p:nvSpPr>
          <p:cNvPr id="3" name="Subtitle 2"/>
          <p:cNvSpPr>
            <a:spLocks noGrp="1"/>
          </p:cNvSpPr>
          <p:nvPr>
            <p:ph type="subTitle" idx="1"/>
          </p:nvPr>
        </p:nvSpPr>
        <p:spPr/>
        <p:txBody>
          <a:bodyPr/>
          <a:lstStyle/>
          <a:p>
            <a:r>
              <a:rPr lang="en-US" b="1" dirty="0">
                <a:solidFill>
                  <a:srgbClr val="C00000"/>
                </a:solidFill>
              </a:rPr>
              <a:t>To what extent did early globalization affect peoples of the world?</a:t>
            </a:r>
            <a:endParaRPr lang="en-CA" dirty="0">
              <a:solidFill>
                <a:srgbClr val="C00000"/>
              </a:solidFill>
            </a:endParaRPr>
          </a:p>
          <a:p>
            <a:endParaRPr lang="en-C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p:spPr>
        <p:txBody>
          <a:bodyPr>
            <a:normAutofit fontScale="92500" lnSpcReduction="20000"/>
          </a:bodyPr>
          <a:lstStyle/>
          <a:p>
            <a:r>
              <a:rPr lang="en-US" dirty="0" smtClean="0"/>
              <a:t>Global </a:t>
            </a:r>
            <a:r>
              <a:rPr lang="en-US" dirty="0"/>
              <a:t>Competition for </a:t>
            </a:r>
            <a:r>
              <a:rPr lang="en-US" dirty="0" smtClean="0"/>
              <a:t>Trade</a:t>
            </a:r>
            <a:endParaRPr lang="en-CA" dirty="0" smtClean="0"/>
          </a:p>
          <a:p>
            <a:pPr lvl="1"/>
            <a:r>
              <a:rPr lang="en-US" dirty="0" smtClean="0"/>
              <a:t>Race </a:t>
            </a:r>
            <a:r>
              <a:rPr lang="en-US" dirty="0"/>
              <a:t>to establish </a:t>
            </a:r>
            <a:r>
              <a:rPr lang="en-US" dirty="0" smtClean="0"/>
              <a:t>colonies</a:t>
            </a:r>
          </a:p>
          <a:p>
            <a:pPr lvl="1"/>
            <a:r>
              <a:rPr lang="en-US" dirty="0" smtClean="0"/>
              <a:t>European </a:t>
            </a:r>
            <a:r>
              <a:rPr lang="en-US" dirty="0"/>
              <a:t>imperialism motivated</a:t>
            </a:r>
            <a:endParaRPr lang="en-CA" dirty="0"/>
          </a:p>
          <a:p>
            <a:r>
              <a:rPr lang="en-US" dirty="0" smtClean="0"/>
              <a:t>Mercantilism</a:t>
            </a:r>
          </a:p>
          <a:p>
            <a:pPr lvl="1"/>
            <a:r>
              <a:rPr lang="en-US" dirty="0" smtClean="0"/>
              <a:t>Colonies </a:t>
            </a:r>
            <a:r>
              <a:rPr lang="en-US" dirty="0"/>
              <a:t>viewed as a source of cheap raw </a:t>
            </a:r>
            <a:r>
              <a:rPr lang="en-US" dirty="0" smtClean="0"/>
              <a:t>materials</a:t>
            </a:r>
          </a:p>
          <a:p>
            <a:pPr lvl="1"/>
            <a:r>
              <a:rPr lang="en-US" dirty="0" smtClean="0"/>
              <a:t>Government </a:t>
            </a:r>
            <a:r>
              <a:rPr lang="en-US" dirty="0"/>
              <a:t>extremely strict in </a:t>
            </a:r>
            <a:r>
              <a:rPr lang="en-US" dirty="0" smtClean="0"/>
              <a:t>trade</a:t>
            </a:r>
          </a:p>
          <a:p>
            <a:pPr lvl="1"/>
            <a:r>
              <a:rPr lang="en-US" dirty="0" smtClean="0"/>
              <a:t>1776 </a:t>
            </a:r>
            <a:r>
              <a:rPr lang="en-US" dirty="0"/>
              <a:t>rebel in American colonies against </a:t>
            </a:r>
            <a:r>
              <a:rPr lang="en-US" dirty="0" smtClean="0"/>
              <a:t>mercantilism</a:t>
            </a:r>
          </a:p>
          <a:p>
            <a:pPr lvl="1"/>
            <a:r>
              <a:rPr lang="en-US" dirty="0" smtClean="0"/>
              <a:t>Capitalism </a:t>
            </a:r>
            <a:r>
              <a:rPr lang="en-US" dirty="0"/>
              <a:t>began to be developed</a:t>
            </a:r>
            <a:endParaRPr lang="en-CA" dirty="0"/>
          </a:p>
          <a:p>
            <a:r>
              <a:rPr lang="en-US" dirty="0" smtClean="0"/>
              <a:t>European </a:t>
            </a:r>
            <a:r>
              <a:rPr lang="en-US" dirty="0"/>
              <a:t>Colonial </a:t>
            </a:r>
            <a:r>
              <a:rPr lang="en-US" dirty="0" smtClean="0"/>
              <a:t>Settlement</a:t>
            </a:r>
          </a:p>
          <a:p>
            <a:pPr lvl="1"/>
            <a:r>
              <a:rPr lang="en-US" dirty="0" smtClean="0"/>
              <a:t>Indigenous </a:t>
            </a:r>
            <a:r>
              <a:rPr lang="en-US" dirty="0"/>
              <a:t>land and resources taken </a:t>
            </a:r>
            <a:r>
              <a:rPr lang="en-US" dirty="0" smtClean="0"/>
              <a:t>over</a:t>
            </a:r>
          </a:p>
          <a:p>
            <a:pPr lvl="1"/>
            <a:r>
              <a:rPr lang="en-US" dirty="0" smtClean="0"/>
              <a:t>Indigenous </a:t>
            </a:r>
            <a:r>
              <a:rPr lang="en-US" dirty="0"/>
              <a:t>people enslaved, tortured, and </a:t>
            </a:r>
            <a:r>
              <a:rPr lang="en-US" dirty="0" smtClean="0"/>
              <a:t>killed</a:t>
            </a:r>
          </a:p>
          <a:p>
            <a:pPr lvl="1"/>
            <a:r>
              <a:rPr lang="en-US" dirty="0" smtClean="0"/>
              <a:t>Naval </a:t>
            </a:r>
            <a:r>
              <a:rPr lang="en-US" dirty="0"/>
              <a:t>power and weapons helped Europeans achieve this</a:t>
            </a:r>
            <a:endParaRPr lang="en-CA" dirty="0"/>
          </a:p>
          <a:p>
            <a:endParaRPr lang="en-CA"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428604"/>
            <a:ext cx="8229600" cy="1143000"/>
          </a:xfrm>
        </p:spPr>
        <p:txBody>
          <a:bodyPr>
            <a:normAutofit fontScale="90000"/>
          </a:bodyPr>
          <a:lstStyle/>
          <a:p>
            <a:pPr lvl="0"/>
            <a:r>
              <a:rPr lang="en-US" b="1" dirty="0"/>
              <a:t>How did the consequences of historical globalization affect people?</a:t>
            </a:r>
            <a:r>
              <a:rPr lang="en-CA" dirty="0"/>
              <a:t/>
            </a:r>
            <a:br>
              <a:rPr lang="en-CA" dirty="0"/>
            </a:br>
            <a:endParaRPr lang="en-CA" dirty="0"/>
          </a:p>
        </p:txBody>
      </p:sp>
      <p:sp>
        <p:nvSpPr>
          <p:cNvPr id="3" name="Content Placeholder 2"/>
          <p:cNvSpPr>
            <a:spLocks noGrp="1"/>
          </p:cNvSpPr>
          <p:nvPr>
            <p:ph idx="1"/>
          </p:nvPr>
        </p:nvSpPr>
        <p:spPr/>
        <p:txBody>
          <a:bodyPr/>
          <a:lstStyle/>
          <a:p>
            <a:r>
              <a:rPr lang="en-US" dirty="0" smtClean="0"/>
              <a:t>Results </a:t>
            </a:r>
            <a:r>
              <a:rPr lang="en-US" dirty="0"/>
              <a:t>of </a:t>
            </a:r>
            <a:r>
              <a:rPr lang="en-US" dirty="0" smtClean="0"/>
              <a:t>Contact</a:t>
            </a:r>
          </a:p>
          <a:p>
            <a:pPr lvl="1"/>
            <a:r>
              <a:rPr lang="en-US" dirty="0" smtClean="0"/>
              <a:t>Indigenous </a:t>
            </a:r>
            <a:r>
              <a:rPr lang="en-US" dirty="0"/>
              <a:t>people forced off their </a:t>
            </a:r>
            <a:r>
              <a:rPr lang="en-US" dirty="0" smtClean="0"/>
              <a:t>land</a:t>
            </a:r>
          </a:p>
          <a:p>
            <a:pPr lvl="1"/>
            <a:r>
              <a:rPr lang="en-US" dirty="0" smtClean="0"/>
              <a:t>Acculturation</a:t>
            </a:r>
          </a:p>
          <a:p>
            <a:pPr lvl="1"/>
            <a:r>
              <a:rPr lang="en-US" dirty="0" smtClean="0"/>
              <a:t>European </a:t>
            </a:r>
            <a:r>
              <a:rPr lang="en-US" dirty="0"/>
              <a:t>diseases passed on to indigenous peoples	</a:t>
            </a:r>
            <a:endParaRPr lang="en-CA" dirty="0"/>
          </a:p>
          <a:p>
            <a:endParaRPr lang="en-CA" dirty="0"/>
          </a:p>
        </p:txBody>
      </p:sp>
      <p:pic>
        <p:nvPicPr>
          <p:cNvPr id="43010" name="Picture 2" descr="http://www.sbceo.k12.ca.us/~vms/carlton/Renaissance/SpanishDiseases.jpg"/>
          <p:cNvPicPr>
            <a:picLocks noChangeAspect="1" noChangeArrowheads="1"/>
          </p:cNvPicPr>
          <p:nvPr/>
        </p:nvPicPr>
        <p:blipFill>
          <a:blip r:embed="rId2"/>
          <a:srcRect/>
          <a:stretch>
            <a:fillRect/>
          </a:stretch>
        </p:blipFill>
        <p:spPr bwMode="auto">
          <a:xfrm>
            <a:off x="4962525" y="3933825"/>
            <a:ext cx="4181475" cy="2924175"/>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4422"/>
            <a:ext cx="8229600" cy="4911741"/>
          </a:xfrm>
        </p:spPr>
        <p:txBody>
          <a:bodyPr>
            <a:normAutofit fontScale="92500" lnSpcReduction="10000"/>
          </a:bodyPr>
          <a:lstStyle/>
          <a:p>
            <a:r>
              <a:rPr lang="en-US" dirty="0" smtClean="0"/>
              <a:t>Differing </a:t>
            </a:r>
            <a:r>
              <a:rPr lang="en-US" dirty="0"/>
              <a:t>Approaches to the Indigenous Peoples of the </a:t>
            </a:r>
            <a:r>
              <a:rPr lang="en-US" dirty="0" smtClean="0"/>
              <a:t>Americas</a:t>
            </a:r>
          </a:p>
          <a:p>
            <a:pPr lvl="1"/>
            <a:r>
              <a:rPr lang="en-US" dirty="0" smtClean="0"/>
              <a:t>Northern </a:t>
            </a:r>
            <a:r>
              <a:rPr lang="en-US" dirty="0"/>
              <a:t>indigenous peoples had a better relationship with Europeans </a:t>
            </a:r>
            <a:r>
              <a:rPr lang="en-US" dirty="0" smtClean="0"/>
              <a:t>because </a:t>
            </a:r>
            <a:r>
              <a:rPr lang="en-US" dirty="0"/>
              <a:t>the Europeans relied on the indigenous peoples to survive and traded </a:t>
            </a:r>
            <a:r>
              <a:rPr lang="en-US" dirty="0" smtClean="0"/>
              <a:t>with </a:t>
            </a:r>
            <a:r>
              <a:rPr lang="en-US" dirty="0"/>
              <a:t>them</a:t>
            </a:r>
            <a:endParaRPr lang="en-CA" dirty="0"/>
          </a:p>
          <a:p>
            <a:r>
              <a:rPr lang="en-US" dirty="0" smtClean="0"/>
              <a:t>Southern </a:t>
            </a:r>
            <a:r>
              <a:rPr lang="en-US" dirty="0"/>
              <a:t>indigenous peoples treated poorly by </a:t>
            </a:r>
            <a:r>
              <a:rPr lang="en-US" dirty="0" smtClean="0"/>
              <a:t>Europeans</a:t>
            </a:r>
          </a:p>
          <a:p>
            <a:pPr lvl="1"/>
            <a:r>
              <a:rPr lang="en-US" dirty="0" smtClean="0"/>
              <a:t>Conflicts</a:t>
            </a:r>
            <a:endParaRPr lang="en-CA" dirty="0"/>
          </a:p>
          <a:p>
            <a:r>
              <a:rPr lang="en-US" dirty="0" smtClean="0"/>
              <a:t>Efforts </a:t>
            </a:r>
            <a:r>
              <a:rPr lang="en-US" dirty="0"/>
              <a:t>to halt the destruction of indigenous cultures in the </a:t>
            </a:r>
            <a:r>
              <a:rPr lang="en-US" dirty="0" smtClean="0"/>
              <a:t>South</a:t>
            </a:r>
          </a:p>
          <a:p>
            <a:pPr lvl="1"/>
            <a:r>
              <a:rPr lang="en-US" dirty="0" smtClean="0"/>
              <a:t>Las </a:t>
            </a:r>
            <a:r>
              <a:rPr lang="en-US" dirty="0" err="1"/>
              <a:t>Casas</a:t>
            </a:r>
            <a:r>
              <a:rPr lang="en-US" dirty="0"/>
              <a:t> (Spanish priest/historian)</a:t>
            </a:r>
            <a:endParaRPr lang="en-CA" dirty="0"/>
          </a:p>
          <a:p>
            <a:endParaRPr lang="en-C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p:spPr>
        <p:txBody>
          <a:bodyPr>
            <a:normAutofit fontScale="92500" lnSpcReduction="10000"/>
          </a:bodyPr>
          <a:lstStyle/>
          <a:p>
            <a:r>
              <a:rPr lang="en-US" dirty="0" smtClean="0"/>
              <a:t>Slavery</a:t>
            </a:r>
          </a:p>
          <a:p>
            <a:pPr lvl="1"/>
            <a:r>
              <a:rPr lang="en-US" dirty="0" smtClean="0"/>
              <a:t>Chattel slavery</a:t>
            </a:r>
          </a:p>
          <a:p>
            <a:pPr lvl="1"/>
            <a:r>
              <a:rPr lang="en-US" dirty="0" smtClean="0"/>
              <a:t>Africans enslaved</a:t>
            </a:r>
          </a:p>
          <a:p>
            <a:pPr lvl="1"/>
            <a:r>
              <a:rPr lang="en-US" dirty="0" smtClean="0"/>
              <a:t>Child labor</a:t>
            </a:r>
          </a:p>
          <a:p>
            <a:pPr lvl="1"/>
            <a:r>
              <a:rPr lang="en-US" dirty="0" smtClean="0"/>
              <a:t>Indentured </a:t>
            </a:r>
            <a:r>
              <a:rPr lang="en-US" dirty="0"/>
              <a:t>labor</a:t>
            </a:r>
            <a:endParaRPr lang="en-CA" dirty="0"/>
          </a:p>
          <a:p>
            <a:r>
              <a:rPr lang="en-US" dirty="0" smtClean="0"/>
              <a:t>Responses </a:t>
            </a:r>
            <a:r>
              <a:rPr lang="en-US" dirty="0"/>
              <a:t>to </a:t>
            </a:r>
            <a:r>
              <a:rPr lang="en-US" dirty="0" smtClean="0"/>
              <a:t>Slavery</a:t>
            </a:r>
          </a:p>
          <a:p>
            <a:pPr lvl="1"/>
            <a:r>
              <a:rPr lang="en-US" dirty="0" err="1" smtClean="0"/>
              <a:t>Olaudah</a:t>
            </a:r>
            <a:r>
              <a:rPr lang="en-US" dirty="0" smtClean="0"/>
              <a:t> </a:t>
            </a:r>
            <a:r>
              <a:rPr lang="en-US" dirty="0" err="1"/>
              <a:t>Equiano's</a:t>
            </a:r>
            <a:r>
              <a:rPr lang="en-US" dirty="0"/>
              <a:t> autobiography criticizes the harsh treatment of </a:t>
            </a:r>
            <a:r>
              <a:rPr lang="en-US" dirty="0" smtClean="0"/>
              <a:t>slaves</a:t>
            </a:r>
          </a:p>
          <a:p>
            <a:pPr lvl="1"/>
            <a:r>
              <a:rPr lang="en-US" dirty="0" smtClean="0"/>
              <a:t>People </a:t>
            </a:r>
            <a:r>
              <a:rPr lang="en-US" dirty="0"/>
              <a:t>finally begin to understand the true horror of the </a:t>
            </a:r>
            <a:r>
              <a:rPr lang="en-US" dirty="0" smtClean="0"/>
              <a:t>situation</a:t>
            </a:r>
            <a:endParaRPr lang="en-CA" dirty="0" smtClean="0"/>
          </a:p>
          <a:p>
            <a:pPr lvl="1"/>
            <a:r>
              <a:rPr lang="en-US" dirty="0" smtClean="0"/>
              <a:t>Abolitionist </a:t>
            </a:r>
            <a:r>
              <a:rPr lang="en-US" dirty="0"/>
              <a:t>movement begins to grow	</a:t>
            </a:r>
            <a:endParaRPr lang="en-CA" dirty="0"/>
          </a:p>
          <a:p>
            <a:r>
              <a:rPr lang="en-US" dirty="0" smtClean="0"/>
              <a:t>La </a:t>
            </a:r>
            <a:r>
              <a:rPr lang="en-US" dirty="0"/>
              <a:t>Amistad</a:t>
            </a:r>
            <a:endParaRPr lang="en-CA" dirty="0"/>
          </a:p>
          <a:p>
            <a:endParaRPr lang="en-C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p:spPr>
        <p:txBody>
          <a:bodyPr>
            <a:normAutofit/>
          </a:bodyPr>
          <a:lstStyle/>
          <a:p>
            <a:r>
              <a:rPr lang="en-US" dirty="0" smtClean="0"/>
              <a:t>The </a:t>
            </a:r>
            <a:r>
              <a:rPr lang="en-US" dirty="0"/>
              <a:t>Grand </a:t>
            </a:r>
            <a:r>
              <a:rPr lang="en-US" dirty="0" smtClean="0"/>
              <a:t>Exchange</a:t>
            </a:r>
          </a:p>
          <a:p>
            <a:pPr lvl="1"/>
            <a:r>
              <a:rPr lang="en-US" dirty="0" smtClean="0"/>
              <a:t>Industrialization </a:t>
            </a:r>
            <a:r>
              <a:rPr lang="en-US" dirty="0"/>
              <a:t>and Social </a:t>
            </a:r>
            <a:r>
              <a:rPr lang="en-US" dirty="0" smtClean="0"/>
              <a:t>Change</a:t>
            </a:r>
          </a:p>
          <a:p>
            <a:pPr lvl="1"/>
            <a:r>
              <a:rPr lang="en-US" dirty="0" smtClean="0"/>
              <a:t>Industrial Revolution</a:t>
            </a:r>
          </a:p>
          <a:p>
            <a:pPr lvl="2"/>
            <a:r>
              <a:rPr lang="en-US" dirty="0" smtClean="0"/>
              <a:t>1750-1850</a:t>
            </a:r>
          </a:p>
          <a:p>
            <a:pPr lvl="2"/>
            <a:r>
              <a:rPr lang="en-US" dirty="0" smtClean="0"/>
              <a:t>Traditional </a:t>
            </a:r>
            <a:r>
              <a:rPr lang="en-US" dirty="0"/>
              <a:t>craftspeople driven out of </a:t>
            </a:r>
            <a:r>
              <a:rPr lang="en-US" dirty="0" smtClean="0"/>
              <a:t>work</a:t>
            </a:r>
          </a:p>
          <a:p>
            <a:pPr lvl="2"/>
            <a:r>
              <a:rPr lang="en-US" dirty="0" smtClean="0"/>
              <a:t>Britain </a:t>
            </a:r>
            <a:r>
              <a:rPr lang="en-US" dirty="0"/>
              <a:t>led this revolution, being the first to industrialize.</a:t>
            </a:r>
            <a:endParaRPr lang="en-CA" dirty="0"/>
          </a:p>
          <a:p>
            <a:endParaRPr lang="en-CA" dirty="0"/>
          </a:p>
          <a:p>
            <a:endParaRPr lang="en-C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Key Terms </a:t>
            </a:r>
            <a:r>
              <a:rPr lang="en-US" u="sng" dirty="0"/>
              <a:t>(Ch. 5)</a:t>
            </a:r>
            <a:r>
              <a:rPr lang="en-CA" dirty="0"/>
              <a:t/>
            </a:r>
            <a:br>
              <a:rPr lang="en-CA" dirty="0"/>
            </a:br>
            <a:endParaRPr lang="en-CA" dirty="0"/>
          </a:p>
        </p:txBody>
      </p:sp>
      <p:sp>
        <p:nvSpPr>
          <p:cNvPr id="3" name="Content Placeholder 2"/>
          <p:cNvSpPr>
            <a:spLocks noGrp="1"/>
          </p:cNvSpPr>
          <p:nvPr>
            <p:ph idx="1"/>
          </p:nvPr>
        </p:nvSpPr>
        <p:spPr>
          <a:xfrm>
            <a:off x="457200" y="928670"/>
            <a:ext cx="8229600" cy="5197493"/>
          </a:xfrm>
        </p:spPr>
        <p:txBody>
          <a:bodyPr>
            <a:normAutofit fontScale="85000" lnSpcReduction="20000"/>
          </a:bodyPr>
          <a:lstStyle/>
          <a:p>
            <a:r>
              <a:rPr lang="en-US" b="1" dirty="0"/>
              <a:t>Imperialism -</a:t>
            </a:r>
            <a:r>
              <a:rPr lang="en-US" dirty="0"/>
              <a:t> One country's domination over another country's economic, political, and </a:t>
            </a:r>
            <a:r>
              <a:rPr lang="en-US" dirty="0" smtClean="0"/>
              <a:t>cultural </a:t>
            </a:r>
            <a:r>
              <a:rPr lang="en-US" dirty="0"/>
              <a:t>institutions</a:t>
            </a:r>
            <a:r>
              <a:rPr lang="en-US" dirty="0" smtClean="0"/>
              <a:t>.</a:t>
            </a:r>
            <a:r>
              <a:rPr lang="en-US" dirty="0"/>
              <a:t> </a:t>
            </a:r>
            <a:endParaRPr lang="en-CA" dirty="0"/>
          </a:p>
          <a:p>
            <a:r>
              <a:rPr lang="en-US" b="1" dirty="0"/>
              <a:t>Historical Globalization - </a:t>
            </a:r>
            <a:r>
              <a:rPr lang="en-US" dirty="0"/>
              <a:t>A period that is often identified as beginning in 1492, when </a:t>
            </a:r>
            <a:r>
              <a:rPr lang="en-US" dirty="0" smtClean="0"/>
              <a:t>Christopher </a:t>
            </a:r>
            <a:r>
              <a:rPr lang="en-US" dirty="0"/>
              <a:t>Columbus made his first voyage to the Caribbean</a:t>
            </a:r>
            <a:r>
              <a:rPr lang="en-US" dirty="0" smtClean="0"/>
              <a:t>,    </a:t>
            </a:r>
            <a:r>
              <a:rPr lang="en-US" dirty="0"/>
              <a:t>and ending after World War 2, when the United States and the </a:t>
            </a:r>
            <a:r>
              <a:rPr lang="en-US" dirty="0" smtClean="0"/>
              <a:t>Soviet </a:t>
            </a:r>
            <a:r>
              <a:rPr lang="en-US" dirty="0"/>
              <a:t>Union emerged as superpowers.</a:t>
            </a:r>
            <a:endParaRPr lang="en-CA" dirty="0"/>
          </a:p>
          <a:p>
            <a:r>
              <a:rPr lang="en-US" b="1" dirty="0" smtClean="0"/>
              <a:t>Mercantilism </a:t>
            </a:r>
            <a:r>
              <a:rPr lang="en-US" b="1" dirty="0"/>
              <a:t>- </a:t>
            </a:r>
            <a:r>
              <a:rPr lang="en-US" dirty="0"/>
              <a:t>A policy followed by European imperial powers from the 16th to the 19</a:t>
            </a:r>
            <a:r>
              <a:rPr lang="en-US" baseline="30000" dirty="0"/>
              <a:t>th</a:t>
            </a:r>
            <a:r>
              <a:rPr lang="en-US" dirty="0"/>
              <a:t> </a:t>
            </a:r>
            <a:r>
              <a:rPr lang="en-US" dirty="0" smtClean="0"/>
              <a:t>century</a:t>
            </a:r>
            <a:r>
              <a:rPr lang="en-US" dirty="0"/>
              <a:t>. In colonies, trade was strictly controlled to benefit the economy of </a:t>
            </a:r>
            <a:r>
              <a:rPr lang="en-US" dirty="0" smtClean="0"/>
              <a:t>the </a:t>
            </a:r>
            <a:r>
              <a:rPr lang="en-US" dirty="0"/>
              <a:t>imperial power</a:t>
            </a:r>
            <a:r>
              <a:rPr lang="en-US" dirty="0" smtClean="0"/>
              <a:t>.</a:t>
            </a:r>
            <a:endParaRPr lang="en-CA" dirty="0"/>
          </a:p>
          <a:p>
            <a:r>
              <a:rPr lang="en-US" b="1" dirty="0"/>
              <a:t>Capitalism - </a:t>
            </a:r>
            <a:r>
              <a:rPr lang="en-US" dirty="0"/>
              <a:t>An economic system that advocates free trade, competition, and choice as a 	</a:t>
            </a:r>
            <a:r>
              <a:rPr lang="en-US" dirty="0" smtClean="0"/>
              <a:t>means </a:t>
            </a:r>
            <a:r>
              <a:rPr lang="en-US" dirty="0"/>
              <a:t>of achieving prosperity.</a:t>
            </a:r>
            <a:endParaRPr lang="en-CA" dirty="0"/>
          </a:p>
          <a:p>
            <a:endParaRPr lang="en-C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p:spPr>
        <p:txBody>
          <a:bodyPr>
            <a:normAutofit fontScale="85000" lnSpcReduction="20000"/>
          </a:bodyPr>
          <a:lstStyle/>
          <a:p>
            <a:r>
              <a:rPr lang="en-US" b="1" dirty="0"/>
              <a:t>Grand Exchange - </a:t>
            </a:r>
            <a:r>
              <a:rPr lang="en-US" dirty="0"/>
              <a:t>A trading process that began when Christopher Columbus brought </a:t>
            </a:r>
            <a:r>
              <a:rPr lang="en-US" dirty="0" smtClean="0"/>
              <a:t>seeds</a:t>
            </a:r>
            <a:r>
              <a:rPr lang="en-US" dirty="0"/>
              <a:t>, fruit trees, and livestock to the Americas, where they were </a:t>
            </a:r>
            <a:r>
              <a:rPr lang="en-US" dirty="0" smtClean="0"/>
              <a:t>cultivated </a:t>
            </a:r>
            <a:r>
              <a:rPr lang="en-US" dirty="0"/>
              <a:t>and became staples. In return, native North American </a:t>
            </a:r>
            <a:r>
              <a:rPr lang="en-US" dirty="0" smtClean="0"/>
              <a:t>  </a:t>
            </a:r>
            <a:r>
              <a:rPr lang="en-US" dirty="0"/>
              <a:t>species were exported to Europe. This exchange expanded to include </a:t>
            </a:r>
            <a:r>
              <a:rPr lang="en-US" dirty="0" smtClean="0"/>
              <a:t>  </a:t>
            </a:r>
            <a:r>
              <a:rPr lang="en-US" dirty="0"/>
              <a:t>different countries and products around the world.</a:t>
            </a:r>
            <a:endParaRPr lang="en-CA" dirty="0"/>
          </a:p>
          <a:p>
            <a:r>
              <a:rPr lang="en-US" b="1" dirty="0" smtClean="0"/>
              <a:t>Industrial </a:t>
            </a:r>
            <a:r>
              <a:rPr lang="en-US" b="1" dirty="0"/>
              <a:t>Revolution - </a:t>
            </a:r>
            <a:r>
              <a:rPr lang="en-US" dirty="0"/>
              <a:t>The period between about 1750 and 1850, when work became </a:t>
            </a:r>
            <a:r>
              <a:rPr lang="en-US" dirty="0" smtClean="0"/>
              <a:t>mechanized </a:t>
            </a:r>
            <a:r>
              <a:rPr lang="en-US" dirty="0"/>
              <a:t>and began to occur in factories. The Industrial </a:t>
            </a:r>
            <a:r>
              <a:rPr lang="en-US" dirty="0" smtClean="0"/>
              <a:t>Revolution </a:t>
            </a:r>
            <a:r>
              <a:rPr lang="en-US" dirty="0"/>
              <a:t>brought about dramatic economic, social, and </a:t>
            </a:r>
            <a:r>
              <a:rPr lang="en-US" dirty="0" smtClean="0"/>
              <a:t>cultural </a:t>
            </a:r>
            <a:r>
              <a:rPr lang="en-US" dirty="0"/>
              <a:t>change.</a:t>
            </a:r>
            <a:endParaRPr lang="en-CA" dirty="0"/>
          </a:p>
          <a:p>
            <a:r>
              <a:rPr lang="en-US" b="1" dirty="0" smtClean="0"/>
              <a:t>Acculturation </a:t>
            </a:r>
            <a:r>
              <a:rPr lang="en-US" b="1" dirty="0"/>
              <a:t>- </a:t>
            </a:r>
            <a:r>
              <a:rPr lang="en-US" dirty="0"/>
              <a:t>The cultural </a:t>
            </a:r>
            <a:r>
              <a:rPr lang="en-US" dirty="0" smtClean="0"/>
              <a:t>changes </a:t>
            </a:r>
            <a:r>
              <a:rPr lang="en-US" dirty="0"/>
              <a:t>that occur when two cultures accommodate, or </a:t>
            </a:r>
            <a:r>
              <a:rPr lang="en-US" dirty="0" smtClean="0"/>
              <a:t>adapt </a:t>
            </a:r>
            <a:r>
              <a:rPr lang="en-US" dirty="0"/>
              <a:t>to, each other's worldviews</a:t>
            </a:r>
            <a:r>
              <a:rPr lang="en-US" dirty="0" smtClean="0"/>
              <a:t>.</a:t>
            </a:r>
            <a:endParaRPr lang="en-CA" dirty="0"/>
          </a:p>
          <a:p>
            <a:pPr>
              <a:buNone/>
            </a:pPr>
            <a:r>
              <a:rPr lang="en-US" dirty="0"/>
              <a:t> </a:t>
            </a:r>
            <a:endParaRPr lang="en-CA" dirty="0"/>
          </a:p>
          <a:p>
            <a:endParaRPr lang="en-C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Chapter 6 - </a:t>
            </a:r>
            <a:r>
              <a:rPr lang="en-US" u="sng" dirty="0" smtClean="0"/>
              <a:t>Legacies of Globalization</a:t>
            </a:r>
            <a:endParaRPr lang="en-CA" dirty="0"/>
          </a:p>
        </p:txBody>
      </p:sp>
      <p:sp>
        <p:nvSpPr>
          <p:cNvPr id="3" name="Content Placeholder 2"/>
          <p:cNvSpPr>
            <a:spLocks noGrp="1"/>
          </p:cNvSpPr>
          <p:nvPr>
            <p:ph idx="1"/>
          </p:nvPr>
        </p:nvSpPr>
        <p:spPr/>
        <p:txBody>
          <a:bodyPr/>
          <a:lstStyle/>
          <a:p>
            <a:r>
              <a:rPr lang="en-US" b="1" dirty="0" smtClean="0"/>
              <a:t>To what extent do the legacies of historical globalization affect peoples of the world?</a:t>
            </a:r>
            <a:endParaRPr lang="en-CA" dirty="0" smtClean="0"/>
          </a:p>
          <a:p>
            <a:endParaRPr lang="en-C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
            </a:r>
            <a:br>
              <a:rPr lang="en-CA" dirty="0" smtClean="0"/>
            </a:br>
            <a:r>
              <a:rPr lang="en-US" b="1" dirty="0" smtClean="0"/>
              <a:t>What are some legacies of historical globalization?</a:t>
            </a:r>
            <a:r>
              <a:rPr lang="en-CA" dirty="0" smtClean="0"/>
              <a:t/>
            </a:r>
            <a:br>
              <a:rPr lang="en-CA" dirty="0" smtClean="0"/>
            </a:br>
            <a:endParaRPr lang="en-CA" dirty="0"/>
          </a:p>
        </p:txBody>
      </p:sp>
      <p:sp>
        <p:nvSpPr>
          <p:cNvPr id="3" name="Content Placeholder 2"/>
          <p:cNvSpPr>
            <a:spLocks noGrp="1"/>
          </p:cNvSpPr>
          <p:nvPr>
            <p:ph idx="1"/>
          </p:nvPr>
        </p:nvSpPr>
        <p:spPr/>
        <p:txBody>
          <a:bodyPr>
            <a:normAutofit fontScale="85000" lnSpcReduction="20000"/>
          </a:bodyPr>
          <a:lstStyle/>
          <a:p>
            <a:r>
              <a:rPr lang="en-US" dirty="0" smtClean="0"/>
              <a:t>Ethnocentrism </a:t>
            </a:r>
            <a:r>
              <a:rPr lang="en-US" dirty="0"/>
              <a:t>and </a:t>
            </a:r>
            <a:r>
              <a:rPr lang="en-US" dirty="0" err="1" smtClean="0"/>
              <a:t>Eurocentrism</a:t>
            </a:r>
            <a:endParaRPr lang="en-US" dirty="0" smtClean="0"/>
          </a:p>
          <a:p>
            <a:pPr lvl="1"/>
            <a:r>
              <a:rPr lang="en-US" dirty="0" smtClean="0"/>
              <a:t>Building Empires</a:t>
            </a:r>
          </a:p>
          <a:p>
            <a:r>
              <a:rPr lang="en-US" dirty="0" smtClean="0"/>
              <a:t>Imperial Powers</a:t>
            </a:r>
            <a:endParaRPr lang="en-CA" dirty="0" smtClean="0"/>
          </a:p>
          <a:p>
            <a:pPr lvl="1"/>
            <a:r>
              <a:rPr lang="en-US" dirty="0" smtClean="0"/>
              <a:t>The </a:t>
            </a:r>
            <a:r>
              <a:rPr lang="en-US" dirty="0"/>
              <a:t>Scramble for </a:t>
            </a:r>
            <a:r>
              <a:rPr lang="en-US" dirty="0" smtClean="0"/>
              <a:t>Africa</a:t>
            </a:r>
          </a:p>
          <a:p>
            <a:pPr lvl="1"/>
            <a:r>
              <a:rPr lang="en-US" dirty="0" smtClean="0"/>
              <a:t>African </a:t>
            </a:r>
            <a:r>
              <a:rPr lang="en-US" dirty="0"/>
              <a:t>peoples not </a:t>
            </a:r>
            <a:r>
              <a:rPr lang="en-US" dirty="0" smtClean="0"/>
              <a:t>consulted</a:t>
            </a:r>
          </a:p>
          <a:p>
            <a:r>
              <a:rPr lang="en-US" dirty="0" smtClean="0"/>
              <a:t>King </a:t>
            </a:r>
            <a:r>
              <a:rPr lang="en-US" dirty="0"/>
              <a:t>Leopold and the </a:t>
            </a:r>
            <a:r>
              <a:rPr lang="en-US" dirty="0" smtClean="0"/>
              <a:t>Congo</a:t>
            </a:r>
            <a:endParaRPr lang="en-CA" dirty="0" smtClean="0"/>
          </a:p>
          <a:p>
            <a:pPr lvl="1"/>
            <a:r>
              <a:rPr lang="en-US" dirty="0" smtClean="0"/>
              <a:t>Forced </a:t>
            </a:r>
            <a:r>
              <a:rPr lang="en-US" dirty="0"/>
              <a:t>indigenous peoples to give up land and </a:t>
            </a:r>
            <a:r>
              <a:rPr lang="en-US" dirty="0" smtClean="0"/>
              <a:t>resource</a:t>
            </a:r>
          </a:p>
          <a:p>
            <a:pPr lvl="1"/>
            <a:r>
              <a:rPr lang="en-US" dirty="0" smtClean="0"/>
              <a:t>Enslaved </a:t>
            </a:r>
            <a:r>
              <a:rPr lang="en-US" dirty="0"/>
              <a:t>indigenous </a:t>
            </a:r>
            <a:r>
              <a:rPr lang="en-US" dirty="0" smtClean="0"/>
              <a:t>peoples</a:t>
            </a:r>
            <a:endParaRPr lang="en-CA" dirty="0" smtClean="0"/>
          </a:p>
          <a:p>
            <a:pPr lvl="1"/>
            <a:r>
              <a:rPr lang="en-US" dirty="0" smtClean="0"/>
              <a:t>Harvesting rubber</a:t>
            </a:r>
            <a:endParaRPr lang="en-CA" dirty="0" smtClean="0"/>
          </a:p>
          <a:p>
            <a:pPr lvl="1"/>
            <a:r>
              <a:rPr lang="en-US" dirty="0" smtClean="0"/>
              <a:t>Resistors </a:t>
            </a:r>
            <a:r>
              <a:rPr lang="en-US" dirty="0"/>
              <a:t>killed, beaten, or </a:t>
            </a:r>
            <a:r>
              <a:rPr lang="en-US" dirty="0" smtClean="0"/>
              <a:t>mutilated</a:t>
            </a:r>
            <a:endParaRPr lang="en-CA" dirty="0" smtClean="0"/>
          </a:p>
          <a:p>
            <a:pPr lvl="1"/>
            <a:r>
              <a:rPr lang="en-US" dirty="0" smtClean="0"/>
              <a:t>Kept </a:t>
            </a:r>
            <a:r>
              <a:rPr lang="en-US" dirty="0"/>
              <a:t>atrocities secret for a long time</a:t>
            </a:r>
            <a:endParaRPr lang="en-CA" dirty="0"/>
          </a:p>
          <a:p>
            <a:endParaRPr lang="en-CA"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smtClean="0"/>
              <a:t>How has cultural contact affected people?</a:t>
            </a:r>
            <a:r>
              <a:rPr lang="en-CA" dirty="0" smtClean="0"/>
              <a:t/>
            </a:r>
            <a:br>
              <a:rPr lang="en-CA" dirty="0" smtClean="0"/>
            </a:br>
            <a:endParaRPr lang="en-CA" dirty="0"/>
          </a:p>
        </p:txBody>
      </p:sp>
      <p:sp>
        <p:nvSpPr>
          <p:cNvPr id="3" name="Content Placeholder 2"/>
          <p:cNvSpPr>
            <a:spLocks noGrp="1"/>
          </p:cNvSpPr>
          <p:nvPr>
            <p:ph idx="1"/>
          </p:nvPr>
        </p:nvSpPr>
        <p:spPr>
          <a:xfrm>
            <a:off x="457200" y="1214422"/>
            <a:ext cx="8229600" cy="4911741"/>
          </a:xfrm>
        </p:spPr>
        <p:txBody>
          <a:bodyPr>
            <a:normAutofit fontScale="92500" lnSpcReduction="20000"/>
          </a:bodyPr>
          <a:lstStyle/>
          <a:p>
            <a:r>
              <a:rPr lang="en-US" dirty="0" smtClean="0"/>
              <a:t>Legacies </a:t>
            </a:r>
            <a:r>
              <a:rPr lang="en-US" dirty="0"/>
              <a:t>and Patterns of Historical </a:t>
            </a:r>
            <a:r>
              <a:rPr lang="en-US" dirty="0" smtClean="0"/>
              <a:t>Change</a:t>
            </a:r>
            <a:endParaRPr lang="en-CA" dirty="0" smtClean="0"/>
          </a:p>
          <a:p>
            <a:pPr lvl="1"/>
            <a:r>
              <a:rPr lang="en-US" dirty="0" smtClean="0"/>
              <a:t>Languages exchanged</a:t>
            </a:r>
          </a:p>
          <a:p>
            <a:r>
              <a:rPr lang="en-US" dirty="0" smtClean="0"/>
              <a:t>Legacies </a:t>
            </a:r>
            <a:r>
              <a:rPr lang="en-US" dirty="0"/>
              <a:t>of </a:t>
            </a:r>
            <a:r>
              <a:rPr lang="en-US" dirty="0" smtClean="0"/>
              <a:t>migration</a:t>
            </a:r>
            <a:endParaRPr lang="en-CA" dirty="0" smtClean="0"/>
          </a:p>
          <a:p>
            <a:pPr lvl="1"/>
            <a:r>
              <a:rPr lang="en-US" dirty="0" smtClean="0"/>
              <a:t>Fleeing </a:t>
            </a:r>
            <a:r>
              <a:rPr lang="en-US" dirty="0"/>
              <a:t>conflict to begin a new life</a:t>
            </a:r>
            <a:endParaRPr lang="en-CA" dirty="0"/>
          </a:p>
          <a:p>
            <a:r>
              <a:rPr lang="en-US" dirty="0" smtClean="0"/>
              <a:t>Legacies </a:t>
            </a:r>
            <a:r>
              <a:rPr lang="en-US" dirty="0"/>
              <a:t>of </a:t>
            </a:r>
            <a:r>
              <a:rPr lang="en-US" dirty="0" smtClean="0"/>
              <a:t>displacement</a:t>
            </a:r>
          </a:p>
          <a:p>
            <a:pPr lvl="1"/>
            <a:r>
              <a:rPr lang="en-US" dirty="0" smtClean="0"/>
              <a:t>Indigenous </a:t>
            </a:r>
            <a:r>
              <a:rPr lang="en-US" dirty="0"/>
              <a:t>peoples displaced with arrival of European </a:t>
            </a:r>
            <a:r>
              <a:rPr lang="en-US" dirty="0" smtClean="0"/>
              <a:t>settlers</a:t>
            </a:r>
          </a:p>
          <a:p>
            <a:pPr lvl="1"/>
            <a:r>
              <a:rPr lang="en-US" dirty="0" smtClean="0"/>
              <a:t>Traditional </a:t>
            </a:r>
            <a:r>
              <a:rPr lang="en-US" dirty="0"/>
              <a:t>government and community boundaries </a:t>
            </a:r>
            <a:r>
              <a:rPr lang="en-US" dirty="0" smtClean="0"/>
              <a:t>ignored</a:t>
            </a:r>
          </a:p>
          <a:p>
            <a:pPr lvl="1"/>
            <a:r>
              <a:rPr lang="en-US" dirty="0" smtClean="0"/>
              <a:t>European </a:t>
            </a:r>
            <a:r>
              <a:rPr lang="en-US" dirty="0"/>
              <a:t>colonizers had a strong disregard for traditional indigenous </a:t>
            </a:r>
            <a:r>
              <a:rPr lang="en-US" dirty="0" smtClean="0"/>
              <a:t>beliefs</a:t>
            </a:r>
            <a:r>
              <a:rPr lang="en-US" dirty="0"/>
              <a:t>, traditions, and </a:t>
            </a:r>
            <a:r>
              <a:rPr lang="en-US" dirty="0" smtClean="0"/>
              <a:t>lives</a:t>
            </a:r>
          </a:p>
          <a:p>
            <a:pPr lvl="1"/>
            <a:r>
              <a:rPr lang="en-US" dirty="0" smtClean="0"/>
              <a:t>Lead </a:t>
            </a:r>
            <a:r>
              <a:rPr lang="en-US" dirty="0"/>
              <a:t>to civil war, starvation, and culture destruction</a:t>
            </a:r>
            <a:endParaRPr lang="en-CA" dirty="0"/>
          </a:p>
          <a:p>
            <a:endParaRPr lang="en-C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smtClean="0"/>
              <a:t>Why or how did early globalization begin?</a:t>
            </a:r>
            <a:r>
              <a:rPr lang="en-CA" dirty="0" smtClean="0"/>
              <a:t/>
            </a:r>
            <a:br>
              <a:rPr lang="en-CA" dirty="0" smtClean="0"/>
            </a:br>
            <a:endParaRPr lang="en-CA" dirty="0"/>
          </a:p>
        </p:txBody>
      </p:sp>
      <p:sp>
        <p:nvSpPr>
          <p:cNvPr id="3" name="Content Placeholder 2"/>
          <p:cNvSpPr>
            <a:spLocks noGrp="1"/>
          </p:cNvSpPr>
          <p:nvPr>
            <p:ph idx="1"/>
          </p:nvPr>
        </p:nvSpPr>
        <p:spPr>
          <a:xfrm>
            <a:off x="457200" y="1285860"/>
            <a:ext cx="8229600" cy="4840303"/>
          </a:xfrm>
        </p:spPr>
        <p:txBody>
          <a:bodyPr/>
          <a:lstStyle/>
          <a:p>
            <a:r>
              <a:rPr lang="en-US" dirty="0" smtClean="0"/>
              <a:t>Early </a:t>
            </a:r>
            <a:r>
              <a:rPr lang="en-US" dirty="0"/>
              <a:t>Trade Routes</a:t>
            </a:r>
            <a:endParaRPr lang="en-CA" dirty="0"/>
          </a:p>
          <a:p>
            <a:pPr lvl="1"/>
            <a:r>
              <a:rPr lang="en-US" dirty="0" smtClean="0"/>
              <a:t>The </a:t>
            </a:r>
            <a:r>
              <a:rPr lang="en-US" dirty="0"/>
              <a:t>Silk Road</a:t>
            </a:r>
            <a:endParaRPr lang="en-CA" dirty="0"/>
          </a:p>
          <a:p>
            <a:pPr lvl="1"/>
            <a:r>
              <a:rPr lang="en-US" dirty="0" smtClean="0"/>
              <a:t>linked </a:t>
            </a:r>
            <a:r>
              <a:rPr lang="en-US" dirty="0"/>
              <a:t>Asia and Europe</a:t>
            </a:r>
            <a:endParaRPr lang="en-CA" dirty="0"/>
          </a:p>
          <a:p>
            <a:pPr lvl="1"/>
            <a:r>
              <a:rPr lang="en-US" dirty="0" smtClean="0"/>
              <a:t>Indo-Arabic </a:t>
            </a:r>
            <a:r>
              <a:rPr lang="en-US" dirty="0"/>
              <a:t>number system adopted</a:t>
            </a:r>
            <a:endParaRPr lang="en-CA" dirty="0"/>
          </a:p>
          <a:p>
            <a:pPr lvl="1"/>
            <a:r>
              <a:rPr lang="en-US" dirty="0" smtClean="0"/>
              <a:t>Ideas </a:t>
            </a:r>
            <a:r>
              <a:rPr lang="en-US" dirty="0"/>
              <a:t>Exchanged</a:t>
            </a:r>
            <a:endParaRPr lang="en-CA" dirty="0"/>
          </a:p>
          <a:p>
            <a:endParaRPr lang="en-CA" dirty="0"/>
          </a:p>
        </p:txBody>
      </p:sp>
      <p:pic>
        <p:nvPicPr>
          <p:cNvPr id="51202" name="Picture 2" descr="http://www29.homepage.villanova.edu/christopher.haas/SilkRoad-map.jpg"/>
          <p:cNvPicPr>
            <a:picLocks noChangeAspect="1" noChangeArrowheads="1"/>
          </p:cNvPicPr>
          <p:nvPr/>
        </p:nvPicPr>
        <p:blipFill>
          <a:blip r:embed="rId2"/>
          <a:srcRect/>
          <a:stretch>
            <a:fillRect/>
          </a:stretch>
        </p:blipFill>
        <p:spPr bwMode="auto">
          <a:xfrm>
            <a:off x="0" y="4263939"/>
            <a:ext cx="9144000" cy="2594061"/>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US" dirty="0"/>
              <a:t>-Legacies of depopulation</a:t>
            </a:r>
            <a:endParaRPr lang="en-CA" dirty="0"/>
          </a:p>
          <a:p>
            <a:r>
              <a:rPr lang="en-US" dirty="0"/>
              <a:t>			-Forced migration of African slaves</a:t>
            </a:r>
            <a:endParaRPr lang="en-CA" dirty="0"/>
          </a:p>
          <a:p>
            <a:r>
              <a:rPr lang="en-US" dirty="0"/>
              <a:t>				-African depopulation</a:t>
            </a:r>
            <a:endParaRPr lang="en-CA" dirty="0"/>
          </a:p>
          <a:p>
            <a:r>
              <a:rPr lang="en-US" dirty="0"/>
              <a:t>			-Famine, disease, and slavery</a:t>
            </a:r>
            <a:endParaRPr lang="en-CA" dirty="0"/>
          </a:p>
          <a:p>
            <a:r>
              <a:rPr lang="en-US" dirty="0"/>
              <a:t>				-East Indian depopulation</a:t>
            </a:r>
            <a:endParaRPr lang="en-CA" dirty="0"/>
          </a:p>
          <a:p>
            <a:r>
              <a:rPr lang="en-US" dirty="0"/>
              <a:t> </a:t>
            </a:r>
            <a:endParaRPr lang="en-CA" dirty="0"/>
          </a:p>
          <a:p>
            <a:endParaRPr lang="en-CA"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a:t>How has the exchange of goods and technologies affected people?</a:t>
            </a:r>
            <a:r>
              <a:rPr lang="en-CA" dirty="0"/>
              <a:t/>
            </a:r>
            <a:br>
              <a:rPr lang="en-CA" dirty="0"/>
            </a:br>
            <a:endParaRPr lang="en-CA" dirty="0"/>
          </a:p>
        </p:txBody>
      </p:sp>
      <p:sp>
        <p:nvSpPr>
          <p:cNvPr id="3" name="Content Placeholder 2"/>
          <p:cNvSpPr>
            <a:spLocks noGrp="1"/>
          </p:cNvSpPr>
          <p:nvPr>
            <p:ph idx="1"/>
          </p:nvPr>
        </p:nvSpPr>
        <p:spPr/>
        <p:txBody>
          <a:bodyPr>
            <a:normAutofit fontScale="62500" lnSpcReduction="20000"/>
          </a:bodyPr>
          <a:lstStyle/>
          <a:p>
            <a:r>
              <a:rPr lang="en-US" dirty="0"/>
              <a:t>	-First Nations Trades with Europeans</a:t>
            </a:r>
            <a:endParaRPr lang="en-CA" dirty="0"/>
          </a:p>
          <a:p>
            <a:r>
              <a:rPr lang="en-US" dirty="0"/>
              <a:t>		-Buffalo endangerment</a:t>
            </a:r>
            <a:endParaRPr lang="en-CA" dirty="0"/>
          </a:p>
          <a:p>
            <a:r>
              <a:rPr lang="en-US" dirty="0"/>
              <a:t>	-Contact and Cultural Change in India</a:t>
            </a:r>
            <a:endParaRPr lang="en-CA" dirty="0"/>
          </a:p>
          <a:p>
            <a:r>
              <a:rPr lang="en-US" dirty="0"/>
              <a:t>		-The British East India Company</a:t>
            </a:r>
            <a:endParaRPr lang="en-CA" dirty="0"/>
          </a:p>
          <a:p>
            <a:r>
              <a:rPr lang="en-US" dirty="0"/>
              <a:t>			-World's first unofficial transnational corporation</a:t>
            </a:r>
            <a:endParaRPr lang="en-CA" dirty="0"/>
          </a:p>
          <a:p>
            <a:r>
              <a:rPr lang="en-US" dirty="0"/>
              <a:t>		-The Raj</a:t>
            </a:r>
            <a:endParaRPr lang="en-CA" dirty="0"/>
          </a:p>
          <a:p>
            <a:r>
              <a:rPr lang="en-US" dirty="0"/>
              <a:t>			-British rule in India</a:t>
            </a:r>
            <a:endParaRPr lang="en-CA" dirty="0"/>
          </a:p>
          <a:p>
            <a:r>
              <a:rPr lang="en-US" dirty="0"/>
              <a:t>		-Cotton and deindustrialization </a:t>
            </a:r>
            <a:endParaRPr lang="en-CA" dirty="0"/>
          </a:p>
          <a:p>
            <a:r>
              <a:rPr lang="en-US" dirty="0"/>
              <a:t>			-British put trade tariffs on cloth and cotton from India </a:t>
            </a:r>
            <a:endParaRPr lang="en-CA" dirty="0"/>
          </a:p>
          <a:p>
            <a:r>
              <a:rPr lang="en-US" dirty="0"/>
              <a:t>				-Crushed the cotton industry in India</a:t>
            </a:r>
            <a:endParaRPr lang="en-CA" dirty="0"/>
          </a:p>
          <a:p>
            <a:r>
              <a:rPr lang="en-US" dirty="0"/>
              <a:t>		-Cotton trade and Mohandas Gandhi</a:t>
            </a:r>
            <a:endParaRPr lang="en-CA" dirty="0"/>
          </a:p>
          <a:p>
            <a:r>
              <a:rPr lang="en-US" dirty="0"/>
              <a:t>			-Wanted people to be self-sufficient</a:t>
            </a:r>
            <a:endParaRPr lang="en-CA" dirty="0"/>
          </a:p>
          <a:p>
            <a:endParaRPr lang="en-CA"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642918"/>
            <a:ext cx="8229600" cy="1143000"/>
          </a:xfrm>
        </p:spPr>
        <p:txBody>
          <a:bodyPr>
            <a:normAutofit fontScale="90000"/>
          </a:bodyPr>
          <a:lstStyle/>
          <a:p>
            <a:pPr lvl="0"/>
            <a:r>
              <a:rPr lang="en-US" b="1" dirty="0"/>
              <a:t>How are the legacies of historical globalization continuing to affect people?</a:t>
            </a:r>
            <a:r>
              <a:rPr lang="en-CA" dirty="0"/>
              <a:t/>
            </a:r>
            <a:br>
              <a:rPr lang="en-CA" dirty="0"/>
            </a:br>
            <a:endParaRPr lang="en-CA" dirty="0"/>
          </a:p>
        </p:txBody>
      </p:sp>
      <p:sp>
        <p:nvSpPr>
          <p:cNvPr id="3" name="Content Placeholder 2"/>
          <p:cNvSpPr>
            <a:spLocks noGrp="1"/>
          </p:cNvSpPr>
          <p:nvPr>
            <p:ph idx="1"/>
          </p:nvPr>
        </p:nvSpPr>
        <p:spPr>
          <a:xfrm>
            <a:off x="457200" y="1928802"/>
            <a:ext cx="8229600" cy="4572032"/>
          </a:xfrm>
        </p:spPr>
        <p:txBody>
          <a:bodyPr>
            <a:normAutofit fontScale="92500" lnSpcReduction="20000"/>
          </a:bodyPr>
          <a:lstStyle/>
          <a:p>
            <a:r>
              <a:rPr lang="en-US" dirty="0" smtClean="0"/>
              <a:t>Cultural Change</a:t>
            </a:r>
          </a:p>
          <a:p>
            <a:pPr lvl="1"/>
            <a:r>
              <a:rPr lang="en-US" dirty="0" smtClean="0"/>
              <a:t>Imperialism </a:t>
            </a:r>
            <a:r>
              <a:rPr lang="en-US" dirty="0"/>
              <a:t>changed not only economic relations but also indigenous </a:t>
            </a:r>
            <a:r>
              <a:rPr lang="en-US" dirty="0" smtClean="0"/>
              <a:t>cultures</a:t>
            </a:r>
          </a:p>
          <a:p>
            <a:pPr lvl="1"/>
            <a:r>
              <a:rPr lang="en-US" dirty="0" smtClean="0"/>
              <a:t>Art</a:t>
            </a:r>
            <a:r>
              <a:rPr lang="en-US" dirty="0"/>
              <a:t>, religious beliefs, and values were all </a:t>
            </a:r>
            <a:r>
              <a:rPr lang="en-US" dirty="0" smtClean="0"/>
              <a:t>changed</a:t>
            </a:r>
            <a:endParaRPr lang="en-CA" dirty="0" smtClean="0"/>
          </a:p>
          <a:p>
            <a:pPr lvl="1"/>
            <a:r>
              <a:rPr lang="en-US" dirty="0" smtClean="0"/>
              <a:t>Languages </a:t>
            </a:r>
            <a:r>
              <a:rPr lang="en-US" dirty="0"/>
              <a:t>continuously being lost</a:t>
            </a:r>
            <a:endParaRPr lang="en-CA" dirty="0"/>
          </a:p>
          <a:p>
            <a:r>
              <a:rPr lang="en-US" dirty="0" smtClean="0"/>
              <a:t>Legacies </a:t>
            </a:r>
            <a:r>
              <a:rPr lang="en-US" dirty="0"/>
              <a:t>of Imperialism in </a:t>
            </a:r>
            <a:r>
              <a:rPr lang="en-US" dirty="0" smtClean="0"/>
              <a:t>India</a:t>
            </a:r>
            <a:endParaRPr lang="en-CA" dirty="0" smtClean="0"/>
          </a:p>
          <a:p>
            <a:pPr lvl="1"/>
            <a:r>
              <a:rPr lang="en-US" dirty="0" smtClean="0"/>
              <a:t>India's </a:t>
            </a:r>
            <a:r>
              <a:rPr lang="en-US" dirty="0"/>
              <a:t>constitution made it a parliamentary democracy based on the British </a:t>
            </a:r>
            <a:r>
              <a:rPr lang="en-US" dirty="0" smtClean="0"/>
              <a:t>model</a:t>
            </a:r>
          </a:p>
          <a:p>
            <a:pPr lvl="1"/>
            <a:r>
              <a:rPr lang="en-US" dirty="0" smtClean="0"/>
              <a:t>India </a:t>
            </a:r>
            <a:r>
              <a:rPr lang="en-US" dirty="0"/>
              <a:t>separated into India and Pakistan to separate Muslims and </a:t>
            </a:r>
            <a:r>
              <a:rPr lang="en-US" dirty="0" smtClean="0"/>
              <a:t>Hindus</a:t>
            </a:r>
          </a:p>
          <a:p>
            <a:pPr lvl="1"/>
            <a:r>
              <a:rPr lang="en-US" dirty="0" smtClean="0"/>
              <a:t>Riots </a:t>
            </a:r>
            <a:r>
              <a:rPr lang="en-US" dirty="0"/>
              <a:t>frequent, people attacked and killed over their religious beliefs</a:t>
            </a:r>
            <a:endParaRPr lang="en-CA" dirty="0"/>
          </a:p>
          <a:p>
            <a:endParaRPr lang="en-CA"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Key Terms </a:t>
            </a:r>
            <a:r>
              <a:rPr lang="en-US" u="sng" dirty="0"/>
              <a:t>(Ch. 6)</a:t>
            </a:r>
            <a:r>
              <a:rPr lang="en-CA" dirty="0"/>
              <a:t/>
            </a:r>
            <a:br>
              <a:rPr lang="en-CA" dirty="0"/>
            </a:br>
            <a:endParaRPr lang="en-CA" dirty="0"/>
          </a:p>
        </p:txBody>
      </p:sp>
      <p:sp>
        <p:nvSpPr>
          <p:cNvPr id="3" name="Content Placeholder 2"/>
          <p:cNvSpPr>
            <a:spLocks noGrp="1"/>
          </p:cNvSpPr>
          <p:nvPr>
            <p:ph idx="1"/>
          </p:nvPr>
        </p:nvSpPr>
        <p:spPr>
          <a:xfrm>
            <a:off x="457200" y="928670"/>
            <a:ext cx="8229600" cy="5197493"/>
          </a:xfrm>
        </p:spPr>
        <p:txBody>
          <a:bodyPr>
            <a:normAutofit fontScale="92500" lnSpcReduction="20000"/>
          </a:bodyPr>
          <a:lstStyle/>
          <a:p>
            <a:r>
              <a:rPr lang="en-US" b="1" dirty="0"/>
              <a:t>Legacy- </a:t>
            </a:r>
            <a:r>
              <a:rPr lang="en-US" dirty="0"/>
              <a:t>Something that has been passed on by those who lived in the </a:t>
            </a:r>
            <a:r>
              <a:rPr lang="en-US" dirty="0" smtClean="0"/>
              <a:t>past.</a:t>
            </a:r>
          </a:p>
          <a:p>
            <a:r>
              <a:rPr lang="en-US" b="1" dirty="0" smtClean="0"/>
              <a:t>Ethnocentrism-</a:t>
            </a:r>
            <a:r>
              <a:rPr lang="en-US" dirty="0" smtClean="0"/>
              <a:t> </a:t>
            </a:r>
            <a:r>
              <a:rPr lang="en-US" dirty="0"/>
              <a:t>A word that combines "ethnic" and "center". It refers to a way of thinking </a:t>
            </a:r>
            <a:r>
              <a:rPr lang="en-US" dirty="0" smtClean="0"/>
              <a:t>that </a:t>
            </a:r>
            <a:r>
              <a:rPr lang="en-US" dirty="0"/>
              <a:t>centers on one's own race and culture. Ethnocentric people believe </a:t>
            </a:r>
            <a:r>
              <a:rPr lang="en-US" dirty="0" smtClean="0"/>
              <a:t>that </a:t>
            </a:r>
            <a:r>
              <a:rPr lang="en-US" dirty="0"/>
              <a:t>their worldview is the only valid one</a:t>
            </a:r>
            <a:r>
              <a:rPr lang="en-US" dirty="0" smtClean="0"/>
              <a:t>.</a:t>
            </a:r>
            <a:r>
              <a:rPr lang="en-US" b="1" dirty="0"/>
              <a:t> </a:t>
            </a:r>
            <a:endParaRPr lang="en-CA" dirty="0"/>
          </a:p>
          <a:p>
            <a:r>
              <a:rPr lang="en-US" b="1" dirty="0" err="1"/>
              <a:t>Eurocentrism</a:t>
            </a:r>
            <a:r>
              <a:rPr lang="en-US" b="1" dirty="0"/>
              <a:t>- </a:t>
            </a:r>
            <a:r>
              <a:rPr lang="en-US" dirty="0"/>
              <a:t>A form of ethnocentrism that uses European ethnic, national, religious, </a:t>
            </a:r>
            <a:r>
              <a:rPr lang="en-US" dirty="0" smtClean="0"/>
              <a:t>and </a:t>
            </a:r>
            <a:r>
              <a:rPr lang="en-US" dirty="0"/>
              <a:t>linguistic criteria to judge other peoples and their cultures</a:t>
            </a:r>
            <a:r>
              <a:rPr lang="en-US" dirty="0" smtClean="0"/>
              <a:t>.</a:t>
            </a:r>
            <a:r>
              <a:rPr lang="en-US" b="1" dirty="0"/>
              <a:t> </a:t>
            </a:r>
            <a:endParaRPr lang="en-CA" dirty="0"/>
          </a:p>
          <a:p>
            <a:r>
              <a:rPr lang="en-US" b="1" dirty="0"/>
              <a:t>Depopulation-</a:t>
            </a:r>
            <a:r>
              <a:rPr lang="en-US" dirty="0"/>
              <a:t> A reduction in population caused by natural or human-made forces such as </a:t>
            </a:r>
            <a:r>
              <a:rPr lang="en-US" dirty="0" smtClean="0"/>
              <a:t>famine</a:t>
            </a:r>
            <a:r>
              <a:rPr lang="en-US" dirty="0"/>
              <a:t>, war, or displacement.</a:t>
            </a:r>
            <a:endParaRPr lang="en-CA" dirty="0"/>
          </a:p>
          <a:p>
            <a:endParaRPr lang="en-CA"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340369"/>
          </a:xfrm>
        </p:spPr>
        <p:txBody>
          <a:bodyPr>
            <a:normAutofit fontScale="92500" lnSpcReduction="10000"/>
          </a:bodyPr>
          <a:lstStyle/>
          <a:p>
            <a:r>
              <a:rPr lang="en-US" b="1" dirty="0"/>
              <a:t>Deindustrialization-</a:t>
            </a:r>
            <a:r>
              <a:rPr lang="en-US" dirty="0"/>
              <a:t> The reduction in or loss of industries</a:t>
            </a:r>
            <a:r>
              <a:rPr lang="en-US" dirty="0" smtClean="0"/>
              <a:t>.</a:t>
            </a:r>
            <a:endParaRPr lang="en-CA" dirty="0"/>
          </a:p>
          <a:p>
            <a:r>
              <a:rPr lang="en-US" b="1" dirty="0"/>
              <a:t>Gross Domestic Product (GDP)-</a:t>
            </a:r>
            <a:r>
              <a:rPr lang="en-US" dirty="0"/>
              <a:t> The value of all the goods and services a country </a:t>
            </a:r>
            <a:r>
              <a:rPr lang="en-US" dirty="0" smtClean="0"/>
              <a:t>produces </a:t>
            </a:r>
            <a:r>
              <a:rPr lang="en-US" dirty="0"/>
              <a:t>in a year. GDP is often used to measure the </a:t>
            </a:r>
            <a:r>
              <a:rPr lang="en-US" dirty="0" smtClean="0"/>
              <a:t>strength </a:t>
            </a:r>
            <a:r>
              <a:rPr lang="en-US" dirty="0"/>
              <a:t>of a country's economy</a:t>
            </a:r>
            <a:r>
              <a:rPr lang="en-US" dirty="0" smtClean="0"/>
              <a:t>.</a:t>
            </a:r>
            <a:endParaRPr lang="en-CA" dirty="0"/>
          </a:p>
          <a:p>
            <a:r>
              <a:rPr lang="en-US" b="1" dirty="0"/>
              <a:t>Historical Globalization-</a:t>
            </a:r>
            <a:r>
              <a:rPr lang="en-US" dirty="0"/>
              <a:t> A period that is often identified as beginning in 1492, when </a:t>
            </a:r>
            <a:r>
              <a:rPr lang="en-US" dirty="0" smtClean="0"/>
              <a:t>Christopher </a:t>
            </a:r>
            <a:r>
              <a:rPr lang="en-US" dirty="0"/>
              <a:t>Columbus made his first voyage to the Caribbean, 	</a:t>
            </a:r>
            <a:r>
              <a:rPr lang="en-US" dirty="0" smtClean="0"/>
              <a:t>and </a:t>
            </a:r>
            <a:r>
              <a:rPr lang="en-US" dirty="0"/>
              <a:t>ending after World War 2, when the United States and the </a:t>
            </a:r>
            <a:r>
              <a:rPr lang="en-US" dirty="0" smtClean="0"/>
              <a:t>Soviet </a:t>
            </a:r>
            <a:r>
              <a:rPr lang="en-US" dirty="0"/>
              <a:t>Union emerged as superpowers.</a:t>
            </a:r>
            <a:endParaRPr lang="en-CA" dirty="0"/>
          </a:p>
          <a:p>
            <a:endParaRPr lang="en-CA"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928670"/>
            <a:ext cx="8229600" cy="1143000"/>
          </a:xfrm>
        </p:spPr>
        <p:txBody>
          <a:bodyPr>
            <a:normAutofit fontScale="90000"/>
          </a:bodyPr>
          <a:lstStyle/>
          <a:p>
            <a:r>
              <a:rPr lang="en-US" b="1" u="sng" dirty="0"/>
              <a:t>Chapter 7 - </a:t>
            </a:r>
            <a:r>
              <a:rPr lang="en-US" u="sng" dirty="0"/>
              <a:t>Legacies of Historical Globalization in Canada</a:t>
            </a:r>
            <a:r>
              <a:rPr lang="en-CA" dirty="0"/>
              <a:t/>
            </a:r>
            <a:br>
              <a:rPr lang="en-CA" dirty="0"/>
            </a:br>
            <a:endParaRPr lang="en-CA" dirty="0"/>
          </a:p>
        </p:txBody>
      </p:sp>
      <p:sp>
        <p:nvSpPr>
          <p:cNvPr id="3" name="Content Placeholder 2"/>
          <p:cNvSpPr>
            <a:spLocks noGrp="1"/>
          </p:cNvSpPr>
          <p:nvPr>
            <p:ph idx="1"/>
          </p:nvPr>
        </p:nvSpPr>
        <p:spPr>
          <a:xfrm>
            <a:off x="457200" y="2571744"/>
            <a:ext cx="8229600" cy="3554419"/>
          </a:xfrm>
        </p:spPr>
        <p:txBody>
          <a:bodyPr/>
          <a:lstStyle/>
          <a:p>
            <a:r>
              <a:rPr lang="en-US" b="1" dirty="0"/>
              <a:t>To what extent have the legacies of historical globalization affected Canada?</a:t>
            </a:r>
            <a:endParaRPr lang="en-CA" dirty="0"/>
          </a:p>
          <a:p>
            <a:endParaRPr lang="en-CA"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a:t>How did historical globalization affect Canada?</a:t>
            </a:r>
            <a:r>
              <a:rPr lang="en-CA" dirty="0"/>
              <a:t/>
            </a:r>
            <a:br>
              <a:rPr lang="en-CA" dirty="0"/>
            </a:br>
            <a:endParaRPr lang="en-CA" dirty="0"/>
          </a:p>
        </p:txBody>
      </p:sp>
      <p:sp>
        <p:nvSpPr>
          <p:cNvPr id="3" name="Content Placeholder 2"/>
          <p:cNvSpPr>
            <a:spLocks noGrp="1"/>
          </p:cNvSpPr>
          <p:nvPr>
            <p:ph idx="1"/>
          </p:nvPr>
        </p:nvSpPr>
        <p:spPr>
          <a:xfrm>
            <a:off x="457200" y="1214422"/>
            <a:ext cx="8229600" cy="4911741"/>
          </a:xfrm>
        </p:spPr>
        <p:txBody>
          <a:bodyPr>
            <a:normAutofit/>
          </a:bodyPr>
          <a:lstStyle/>
          <a:p>
            <a:r>
              <a:rPr lang="en-US" dirty="0" smtClean="0"/>
              <a:t>Early Conflict</a:t>
            </a:r>
          </a:p>
          <a:p>
            <a:pPr lvl="1"/>
            <a:r>
              <a:rPr lang="en-US" dirty="0" smtClean="0"/>
              <a:t>Usually </a:t>
            </a:r>
            <a:r>
              <a:rPr lang="en-US" dirty="0"/>
              <a:t>friendly, co-dependant</a:t>
            </a:r>
            <a:endParaRPr lang="en-CA" dirty="0"/>
          </a:p>
          <a:p>
            <a:r>
              <a:rPr lang="en-US" dirty="0" smtClean="0"/>
              <a:t>Colonization </a:t>
            </a:r>
            <a:r>
              <a:rPr lang="en-US" dirty="0"/>
              <a:t>in </a:t>
            </a:r>
            <a:r>
              <a:rPr lang="en-US" dirty="0" smtClean="0"/>
              <a:t>Canada</a:t>
            </a:r>
          </a:p>
          <a:p>
            <a:pPr lvl="1"/>
            <a:r>
              <a:rPr lang="en-US" dirty="0" smtClean="0"/>
              <a:t>Fur </a:t>
            </a:r>
            <a:r>
              <a:rPr lang="en-US" dirty="0"/>
              <a:t>trade in Canada marked by change in </a:t>
            </a:r>
            <a:r>
              <a:rPr lang="en-US" dirty="0" smtClean="0"/>
              <a:t>focus</a:t>
            </a:r>
          </a:p>
          <a:p>
            <a:pPr lvl="1"/>
            <a:r>
              <a:rPr lang="en-US" dirty="0" smtClean="0"/>
              <a:t>Finding </a:t>
            </a:r>
            <a:r>
              <a:rPr lang="en-US" dirty="0"/>
              <a:t>a route to Asia to finding a better way to collect </a:t>
            </a:r>
            <a:r>
              <a:rPr lang="en-US" dirty="0" smtClean="0"/>
              <a:t>furs</a:t>
            </a:r>
          </a:p>
          <a:p>
            <a:pPr lvl="1"/>
            <a:r>
              <a:rPr lang="en-US" dirty="0" smtClean="0"/>
              <a:t>First </a:t>
            </a:r>
            <a:r>
              <a:rPr lang="en-US" dirty="0"/>
              <a:t>Nations played a huge </a:t>
            </a:r>
            <a:r>
              <a:rPr lang="en-US" dirty="0" smtClean="0"/>
              <a:t>role</a:t>
            </a:r>
          </a:p>
          <a:p>
            <a:pPr lvl="2"/>
            <a:r>
              <a:rPr lang="en-US" dirty="0" smtClean="0"/>
              <a:t>Trapping </a:t>
            </a:r>
            <a:r>
              <a:rPr lang="en-US" dirty="0"/>
              <a:t>of </a:t>
            </a:r>
            <a:r>
              <a:rPr lang="en-US" dirty="0" smtClean="0"/>
              <a:t>animals</a:t>
            </a:r>
          </a:p>
          <a:p>
            <a:pPr lvl="2"/>
            <a:r>
              <a:rPr lang="en-US" dirty="0" smtClean="0"/>
              <a:t>Transportation </a:t>
            </a:r>
            <a:r>
              <a:rPr lang="en-US" dirty="0"/>
              <a:t>of pelts</a:t>
            </a:r>
            <a:endParaRPr lang="en-CA" dirty="0"/>
          </a:p>
          <a:p>
            <a:endParaRPr lang="en-CA"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fontScale="92500" lnSpcReduction="10000"/>
          </a:bodyPr>
          <a:lstStyle/>
          <a:p>
            <a:r>
              <a:rPr lang="en-US" dirty="0" smtClean="0"/>
              <a:t>First </a:t>
            </a:r>
            <a:r>
              <a:rPr lang="en-US" dirty="0"/>
              <a:t>Peoples and European </a:t>
            </a:r>
            <a:r>
              <a:rPr lang="en-US" dirty="0" smtClean="0"/>
              <a:t>Settlers</a:t>
            </a:r>
            <a:endParaRPr lang="en-CA" dirty="0" smtClean="0"/>
          </a:p>
          <a:p>
            <a:pPr lvl="1"/>
            <a:r>
              <a:rPr lang="en-US" dirty="0" smtClean="0"/>
              <a:t>First </a:t>
            </a:r>
            <a:r>
              <a:rPr lang="en-US" dirty="0"/>
              <a:t>Nations taught Europeans how to </a:t>
            </a:r>
            <a:r>
              <a:rPr lang="en-US" dirty="0" smtClean="0"/>
              <a:t>survive</a:t>
            </a:r>
            <a:endParaRPr lang="en-CA" dirty="0" smtClean="0"/>
          </a:p>
          <a:p>
            <a:pPr lvl="1"/>
            <a:r>
              <a:rPr lang="en-US" dirty="0" smtClean="0"/>
              <a:t>Natives </a:t>
            </a:r>
            <a:r>
              <a:rPr lang="en-US" dirty="0"/>
              <a:t>believed </a:t>
            </a:r>
            <a:r>
              <a:rPr lang="en-US" dirty="0" smtClean="0"/>
              <a:t>status </a:t>
            </a:r>
            <a:r>
              <a:rPr lang="en-US" baseline="-25000" dirty="0" smtClean="0"/>
              <a:t>=</a:t>
            </a:r>
            <a:r>
              <a:rPr lang="en-US" dirty="0" smtClean="0"/>
              <a:t> ability</a:t>
            </a:r>
            <a:r>
              <a:rPr lang="en-US" dirty="0"/>
              <a:t>, and land could not be owned </a:t>
            </a:r>
            <a:r>
              <a:rPr lang="en-US" b="1" baseline="-25000" dirty="0"/>
              <a:t>VS</a:t>
            </a:r>
            <a:r>
              <a:rPr lang="en-US" dirty="0"/>
              <a:t> European </a:t>
            </a:r>
            <a:r>
              <a:rPr lang="en-US" dirty="0" smtClean="0"/>
              <a:t>belief </a:t>
            </a:r>
            <a:r>
              <a:rPr lang="en-US" dirty="0"/>
              <a:t>that status </a:t>
            </a:r>
            <a:r>
              <a:rPr lang="en-US" baseline="-25000" dirty="0"/>
              <a:t>= </a:t>
            </a:r>
            <a:r>
              <a:rPr lang="en-US" dirty="0"/>
              <a:t>wealth, and land ownership was key to </a:t>
            </a:r>
            <a:r>
              <a:rPr lang="en-US" dirty="0" smtClean="0"/>
              <a:t>wealth</a:t>
            </a:r>
            <a:endParaRPr lang="en-CA" dirty="0" smtClean="0"/>
          </a:p>
          <a:p>
            <a:r>
              <a:rPr lang="en-US" dirty="0" smtClean="0"/>
              <a:t>Oral </a:t>
            </a:r>
            <a:r>
              <a:rPr lang="en-US" dirty="0"/>
              <a:t>treaties of the Natives </a:t>
            </a:r>
            <a:r>
              <a:rPr lang="en-US" b="1" baseline="-25000" dirty="0"/>
              <a:t>VS</a:t>
            </a:r>
            <a:r>
              <a:rPr lang="en-US" dirty="0"/>
              <a:t> European written </a:t>
            </a:r>
            <a:r>
              <a:rPr lang="en-US" dirty="0" smtClean="0"/>
              <a:t>treaties</a:t>
            </a:r>
          </a:p>
          <a:p>
            <a:r>
              <a:rPr lang="en-US" dirty="0" smtClean="0"/>
              <a:t>Destruction </a:t>
            </a:r>
            <a:r>
              <a:rPr lang="en-US" dirty="0"/>
              <a:t>of the </a:t>
            </a:r>
            <a:r>
              <a:rPr lang="en-US" dirty="0" err="1"/>
              <a:t>Beothuk</a:t>
            </a:r>
            <a:r>
              <a:rPr lang="en-US" dirty="0"/>
              <a:t> </a:t>
            </a:r>
            <a:r>
              <a:rPr lang="en-US" dirty="0" smtClean="0"/>
              <a:t>Culture</a:t>
            </a:r>
          </a:p>
          <a:p>
            <a:pPr lvl="1"/>
            <a:r>
              <a:rPr lang="en-US" dirty="0" smtClean="0"/>
              <a:t>Hunted </a:t>
            </a:r>
            <a:r>
              <a:rPr lang="en-US" dirty="0"/>
              <a:t>and killed by </a:t>
            </a:r>
            <a:r>
              <a:rPr lang="en-US" dirty="0" smtClean="0"/>
              <a:t>Europeans</a:t>
            </a:r>
          </a:p>
          <a:p>
            <a:pPr lvl="1"/>
            <a:r>
              <a:rPr lang="en-US" dirty="0" smtClean="0"/>
              <a:t>Driven </a:t>
            </a:r>
            <a:r>
              <a:rPr lang="en-US" dirty="0"/>
              <a:t>inland away from their traditional natural </a:t>
            </a:r>
            <a:r>
              <a:rPr lang="en-US" dirty="0" smtClean="0"/>
              <a:t>resources</a:t>
            </a:r>
          </a:p>
          <a:p>
            <a:pPr lvl="1"/>
            <a:r>
              <a:rPr lang="en-US" dirty="0" smtClean="0"/>
              <a:t>Starvation</a:t>
            </a:r>
          </a:p>
          <a:p>
            <a:pPr lvl="1"/>
            <a:r>
              <a:rPr lang="en-US" dirty="0" smtClean="0"/>
              <a:t>Died </a:t>
            </a:r>
            <a:r>
              <a:rPr lang="en-US" dirty="0"/>
              <a:t>of European diseases</a:t>
            </a:r>
            <a:endParaRPr lang="en-CA" dirty="0"/>
          </a:p>
          <a:p>
            <a:endParaRPr lang="en-CA" dirty="0"/>
          </a:p>
          <a:p>
            <a:endParaRPr lang="en-CA"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a:t>What are some legacies of historical globalization in Canada?</a:t>
            </a:r>
            <a:r>
              <a:rPr lang="en-CA" dirty="0"/>
              <a:t/>
            </a:r>
            <a:br>
              <a:rPr lang="en-CA" dirty="0"/>
            </a:br>
            <a:endParaRPr lang="en-CA" dirty="0"/>
          </a:p>
        </p:txBody>
      </p:sp>
      <p:sp>
        <p:nvSpPr>
          <p:cNvPr id="3" name="Content Placeholder 2"/>
          <p:cNvSpPr>
            <a:spLocks noGrp="1"/>
          </p:cNvSpPr>
          <p:nvPr>
            <p:ph idx="1"/>
          </p:nvPr>
        </p:nvSpPr>
        <p:spPr/>
        <p:txBody>
          <a:bodyPr>
            <a:normAutofit/>
          </a:bodyPr>
          <a:lstStyle/>
          <a:p>
            <a:r>
              <a:rPr lang="en-US" dirty="0" smtClean="0"/>
              <a:t>Seven </a:t>
            </a:r>
            <a:r>
              <a:rPr lang="en-US" dirty="0"/>
              <a:t>Year's </a:t>
            </a:r>
            <a:r>
              <a:rPr lang="en-US" dirty="0" smtClean="0"/>
              <a:t>War</a:t>
            </a:r>
          </a:p>
          <a:p>
            <a:pPr lvl="1"/>
            <a:r>
              <a:rPr lang="en-US" dirty="0" smtClean="0"/>
              <a:t>France </a:t>
            </a:r>
            <a:r>
              <a:rPr lang="en-US" b="1" baseline="-25000" dirty="0"/>
              <a:t>VS </a:t>
            </a:r>
            <a:r>
              <a:rPr lang="en-US" dirty="0" smtClean="0"/>
              <a:t>Britain</a:t>
            </a:r>
          </a:p>
          <a:p>
            <a:pPr lvl="1"/>
            <a:r>
              <a:rPr lang="en-US" dirty="0" smtClean="0"/>
              <a:t>Followed </a:t>
            </a:r>
            <a:r>
              <a:rPr lang="en-US" dirty="0"/>
              <a:t>by </a:t>
            </a:r>
            <a:r>
              <a:rPr lang="en-US" dirty="0" smtClean="0"/>
              <a:t>separation</a:t>
            </a:r>
          </a:p>
          <a:p>
            <a:r>
              <a:rPr lang="en-US" dirty="0" smtClean="0"/>
              <a:t>Some </a:t>
            </a:r>
            <a:r>
              <a:rPr lang="en-US" dirty="0"/>
              <a:t>Legacies of Early French </a:t>
            </a:r>
            <a:r>
              <a:rPr lang="en-US" dirty="0" smtClean="0"/>
              <a:t>Rule</a:t>
            </a:r>
            <a:endParaRPr lang="en-CA" dirty="0" smtClean="0"/>
          </a:p>
          <a:p>
            <a:pPr lvl="1"/>
            <a:r>
              <a:rPr lang="en-US" dirty="0" smtClean="0"/>
              <a:t>Government </a:t>
            </a:r>
            <a:r>
              <a:rPr lang="en-US" dirty="0"/>
              <a:t>wanted to attract </a:t>
            </a:r>
            <a:r>
              <a:rPr lang="en-US" dirty="0" smtClean="0"/>
              <a:t>settlers</a:t>
            </a:r>
            <a:endParaRPr lang="en-CA" dirty="0" smtClean="0"/>
          </a:p>
          <a:p>
            <a:pPr lvl="1"/>
            <a:r>
              <a:rPr lang="en-US" dirty="0" smtClean="0"/>
              <a:t>Land </a:t>
            </a:r>
            <a:r>
              <a:rPr lang="en-US" dirty="0"/>
              <a:t>divided and given to </a:t>
            </a:r>
            <a:r>
              <a:rPr lang="en-US" dirty="0" smtClean="0"/>
              <a:t>seigneurs</a:t>
            </a:r>
            <a:endParaRPr lang="en-CA" dirty="0" smtClean="0"/>
          </a:p>
          <a:p>
            <a:pPr lvl="1"/>
            <a:r>
              <a:rPr lang="en-US" dirty="0" smtClean="0"/>
              <a:t>Long</a:t>
            </a:r>
            <a:r>
              <a:rPr lang="en-US" dirty="0"/>
              <a:t>, narrow lots close to </a:t>
            </a:r>
            <a:r>
              <a:rPr lang="en-US" dirty="0" smtClean="0"/>
              <a:t>water</a:t>
            </a:r>
          </a:p>
          <a:p>
            <a:pPr lvl="1"/>
            <a:r>
              <a:rPr lang="en-US" dirty="0" smtClean="0"/>
              <a:t>Difficult </a:t>
            </a:r>
            <a:r>
              <a:rPr lang="en-US" dirty="0"/>
              <a:t>to defend</a:t>
            </a:r>
            <a:endParaRPr lang="en-CA" dirty="0"/>
          </a:p>
          <a:p>
            <a:endParaRPr lang="en-CA"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a:bodyPr>
          <a:lstStyle/>
          <a:p>
            <a:r>
              <a:rPr lang="en-US" dirty="0"/>
              <a:t>-</a:t>
            </a:r>
            <a:r>
              <a:rPr lang="en-US" dirty="0" err="1"/>
              <a:t>Ouendat</a:t>
            </a:r>
            <a:r>
              <a:rPr lang="en-US" dirty="0"/>
              <a:t> </a:t>
            </a:r>
            <a:r>
              <a:rPr lang="en-US" b="1" baseline="-25000" dirty="0"/>
              <a:t>VS</a:t>
            </a:r>
            <a:r>
              <a:rPr lang="en-US" dirty="0"/>
              <a:t> French conflict for 20 </a:t>
            </a:r>
            <a:r>
              <a:rPr lang="en-US" dirty="0" smtClean="0"/>
              <a:t>years</a:t>
            </a:r>
            <a:endParaRPr lang="en-CA" dirty="0" smtClean="0"/>
          </a:p>
          <a:p>
            <a:pPr lvl="1"/>
            <a:r>
              <a:rPr lang="en-US" dirty="0" smtClean="0"/>
              <a:t>Social changes</a:t>
            </a:r>
            <a:endParaRPr lang="en-CA" dirty="0" smtClean="0"/>
          </a:p>
          <a:p>
            <a:pPr lvl="1"/>
            <a:r>
              <a:rPr lang="en-US" dirty="0" smtClean="0"/>
              <a:t>Catholic </a:t>
            </a:r>
            <a:r>
              <a:rPr lang="en-US" dirty="0"/>
              <a:t>Church stayed </a:t>
            </a:r>
            <a:r>
              <a:rPr lang="en-US" dirty="0" smtClean="0"/>
              <a:t>strong</a:t>
            </a:r>
            <a:endParaRPr lang="en-CA" dirty="0" smtClean="0"/>
          </a:p>
          <a:p>
            <a:pPr lvl="1"/>
            <a:r>
              <a:rPr lang="en-US" dirty="0" smtClean="0"/>
              <a:t>Settlers </a:t>
            </a:r>
            <a:r>
              <a:rPr lang="en-US" dirty="0"/>
              <a:t>attached to their new </a:t>
            </a:r>
            <a:r>
              <a:rPr lang="en-US" dirty="0" smtClean="0"/>
              <a:t>land</a:t>
            </a:r>
            <a:endParaRPr lang="en-CA" dirty="0" smtClean="0"/>
          </a:p>
          <a:p>
            <a:pPr lvl="1"/>
            <a:r>
              <a:rPr lang="en-US" dirty="0" smtClean="0"/>
              <a:t>Less </a:t>
            </a:r>
            <a:r>
              <a:rPr lang="en-US" dirty="0"/>
              <a:t>willing to accept orders from </a:t>
            </a:r>
            <a:r>
              <a:rPr lang="en-US" dirty="0" smtClean="0"/>
              <a:t>France</a:t>
            </a:r>
            <a:endParaRPr lang="en-CA" dirty="0" smtClean="0"/>
          </a:p>
          <a:p>
            <a:pPr lvl="1"/>
            <a:r>
              <a:rPr lang="en-US" dirty="0" smtClean="0"/>
              <a:t>Independence </a:t>
            </a:r>
            <a:r>
              <a:rPr lang="en-US" dirty="0"/>
              <a:t>and self-reliance</a:t>
            </a:r>
            <a:endParaRPr lang="en-CA" dirty="0"/>
          </a:p>
          <a:p>
            <a:endParaRPr lang="en-C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Theory </a:t>
            </a:r>
            <a:r>
              <a:rPr lang="en-US" dirty="0"/>
              <a:t>of Evolution of Globalization</a:t>
            </a:r>
            <a:endParaRPr lang="en-CA" dirty="0"/>
          </a:p>
          <a:p>
            <a:pPr lvl="1"/>
            <a:r>
              <a:rPr lang="en-US" dirty="0" smtClean="0"/>
              <a:t>1st Round</a:t>
            </a:r>
            <a:endParaRPr lang="en-CA" dirty="0" smtClean="0"/>
          </a:p>
          <a:p>
            <a:pPr lvl="2"/>
            <a:r>
              <a:rPr lang="en-US" dirty="0" smtClean="0"/>
              <a:t>Goods/ideas </a:t>
            </a:r>
            <a:r>
              <a:rPr lang="en-US" dirty="0"/>
              <a:t>exchanged along early trade </a:t>
            </a:r>
            <a:r>
              <a:rPr lang="en-US" dirty="0" smtClean="0"/>
              <a:t>routes</a:t>
            </a:r>
            <a:endParaRPr lang="en-CA" dirty="0" smtClean="0"/>
          </a:p>
          <a:p>
            <a:pPr lvl="2"/>
            <a:r>
              <a:rPr lang="en-US" dirty="0" smtClean="0"/>
              <a:t>Knowledge </a:t>
            </a:r>
            <a:r>
              <a:rPr lang="en-US" dirty="0"/>
              <a:t>of East Indian science, math, literature, and </a:t>
            </a:r>
            <a:r>
              <a:rPr lang="en-US" dirty="0" smtClean="0"/>
              <a:t> </a:t>
            </a:r>
            <a:r>
              <a:rPr lang="en-US" dirty="0"/>
              <a:t>medicine to Europe</a:t>
            </a:r>
            <a:endParaRPr lang="en-CA"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p:spPr>
        <p:txBody>
          <a:bodyPr/>
          <a:lstStyle/>
          <a:p>
            <a:r>
              <a:rPr lang="en-US" dirty="0" smtClean="0"/>
              <a:t>Some </a:t>
            </a:r>
            <a:r>
              <a:rPr lang="en-US" dirty="0"/>
              <a:t>Legacies of Early British </a:t>
            </a:r>
            <a:r>
              <a:rPr lang="en-US" dirty="0" smtClean="0"/>
              <a:t>Rule</a:t>
            </a:r>
            <a:endParaRPr lang="en-CA" dirty="0" smtClean="0"/>
          </a:p>
          <a:p>
            <a:pPr lvl="1"/>
            <a:r>
              <a:rPr lang="en-US" dirty="0" smtClean="0"/>
              <a:t>Clashing Cultures</a:t>
            </a:r>
            <a:endParaRPr lang="en-CA" dirty="0" smtClean="0"/>
          </a:p>
          <a:p>
            <a:pPr lvl="1"/>
            <a:r>
              <a:rPr lang="en-US" dirty="0" smtClean="0"/>
              <a:t>Farming </a:t>
            </a:r>
            <a:r>
              <a:rPr lang="en-US" dirty="0"/>
              <a:t>settlements </a:t>
            </a:r>
            <a:r>
              <a:rPr lang="en-US" dirty="0" smtClean="0"/>
              <a:t>proposed</a:t>
            </a:r>
            <a:endParaRPr lang="en-US" dirty="0"/>
          </a:p>
          <a:p>
            <a:pPr lvl="1"/>
            <a:r>
              <a:rPr lang="en-US" dirty="0" smtClean="0"/>
              <a:t>Métis </a:t>
            </a:r>
            <a:r>
              <a:rPr lang="en-US" dirty="0"/>
              <a:t>already inhabiting the land forced </a:t>
            </a:r>
            <a:r>
              <a:rPr lang="en-US" dirty="0" smtClean="0"/>
              <a:t>out</a:t>
            </a:r>
          </a:p>
          <a:p>
            <a:pPr lvl="1"/>
            <a:r>
              <a:rPr lang="en-US" dirty="0" smtClean="0"/>
              <a:t>Tensions </a:t>
            </a:r>
            <a:r>
              <a:rPr lang="en-US" dirty="0"/>
              <a:t>and violence, along with war</a:t>
            </a:r>
            <a:endParaRPr lang="en-CA" dirty="0"/>
          </a:p>
          <a:p>
            <a:endParaRPr lang="en-CA"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European Immigration</a:t>
            </a:r>
          </a:p>
          <a:p>
            <a:pPr lvl="1"/>
            <a:r>
              <a:rPr lang="en-US" dirty="0" smtClean="0"/>
              <a:t>English </a:t>
            </a:r>
            <a:r>
              <a:rPr lang="en-US" dirty="0"/>
              <a:t>became widely </a:t>
            </a:r>
            <a:r>
              <a:rPr lang="en-US" dirty="0" smtClean="0"/>
              <a:t>spoken</a:t>
            </a:r>
            <a:endParaRPr lang="en-CA" dirty="0" smtClean="0"/>
          </a:p>
          <a:p>
            <a:pPr lvl="1"/>
            <a:r>
              <a:rPr lang="en-US" dirty="0" smtClean="0"/>
              <a:t>Mercantilism introduced</a:t>
            </a:r>
            <a:endParaRPr lang="en-CA" dirty="0" smtClean="0"/>
          </a:p>
          <a:p>
            <a:pPr lvl="1"/>
            <a:r>
              <a:rPr lang="en-US" dirty="0" smtClean="0"/>
              <a:t>Eurocentric </a:t>
            </a:r>
            <a:r>
              <a:rPr lang="en-US" dirty="0"/>
              <a:t>ideals, beliefs, and values</a:t>
            </a:r>
            <a:endParaRPr lang="en-CA" dirty="0"/>
          </a:p>
          <a:p>
            <a:pPr>
              <a:buNone/>
            </a:pPr>
            <a:endParaRPr lang="en-CA" dirty="0"/>
          </a:p>
          <a:p>
            <a:endParaRPr lang="en-CA"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714356"/>
            <a:ext cx="8229600" cy="1143000"/>
          </a:xfrm>
        </p:spPr>
        <p:txBody>
          <a:bodyPr>
            <a:normAutofit fontScale="90000"/>
          </a:bodyPr>
          <a:lstStyle/>
          <a:p>
            <a:pPr lvl="0"/>
            <a:r>
              <a:rPr lang="en-US" b="1" dirty="0"/>
              <a:t>How has historical globalization affected the indigenous peoples of Canada?</a:t>
            </a:r>
            <a:r>
              <a:rPr lang="en-CA" dirty="0"/>
              <a:t/>
            </a:r>
            <a:br>
              <a:rPr lang="en-CA" dirty="0"/>
            </a:br>
            <a:endParaRPr lang="en-CA" dirty="0"/>
          </a:p>
        </p:txBody>
      </p:sp>
      <p:sp>
        <p:nvSpPr>
          <p:cNvPr id="3" name="Content Placeholder 2"/>
          <p:cNvSpPr>
            <a:spLocks noGrp="1"/>
          </p:cNvSpPr>
          <p:nvPr>
            <p:ph idx="1"/>
          </p:nvPr>
        </p:nvSpPr>
        <p:spPr>
          <a:xfrm>
            <a:off x="457200" y="2000240"/>
            <a:ext cx="8229600" cy="4125923"/>
          </a:xfrm>
        </p:spPr>
        <p:txBody>
          <a:bodyPr>
            <a:normAutofit fontScale="85000" lnSpcReduction="20000"/>
          </a:bodyPr>
          <a:lstStyle/>
          <a:p>
            <a:r>
              <a:rPr lang="en-US" dirty="0" smtClean="0"/>
              <a:t>Depopulation </a:t>
            </a:r>
            <a:r>
              <a:rPr lang="en-US" dirty="0"/>
              <a:t>of the First </a:t>
            </a:r>
            <a:r>
              <a:rPr lang="en-US" dirty="0" smtClean="0"/>
              <a:t>Peoples</a:t>
            </a:r>
            <a:endParaRPr lang="en-CA" dirty="0" smtClean="0"/>
          </a:p>
          <a:p>
            <a:pPr lvl="1"/>
            <a:r>
              <a:rPr lang="en-US" dirty="0" smtClean="0"/>
              <a:t>First </a:t>
            </a:r>
            <a:r>
              <a:rPr lang="en-US" dirty="0"/>
              <a:t>Nations driven out of their </a:t>
            </a:r>
            <a:r>
              <a:rPr lang="en-US" dirty="0" smtClean="0"/>
              <a:t>land</a:t>
            </a:r>
            <a:endParaRPr lang="en-CA" dirty="0" smtClean="0"/>
          </a:p>
          <a:p>
            <a:pPr lvl="1"/>
            <a:r>
              <a:rPr lang="en-US" dirty="0" smtClean="0"/>
              <a:t>European </a:t>
            </a:r>
            <a:r>
              <a:rPr lang="en-US" dirty="0"/>
              <a:t>diseases and </a:t>
            </a:r>
            <a:r>
              <a:rPr lang="en-US" dirty="0" smtClean="0"/>
              <a:t>conflict</a:t>
            </a:r>
            <a:endParaRPr lang="en-CA" dirty="0" smtClean="0"/>
          </a:p>
          <a:p>
            <a:pPr lvl="1"/>
            <a:r>
              <a:rPr lang="en-US" dirty="0" smtClean="0"/>
              <a:t>Assimilation</a:t>
            </a:r>
            <a:endParaRPr lang="en-CA" dirty="0"/>
          </a:p>
          <a:p>
            <a:r>
              <a:rPr lang="en-US" dirty="0" smtClean="0"/>
              <a:t>The </a:t>
            </a:r>
            <a:r>
              <a:rPr lang="en-US" dirty="0"/>
              <a:t>Numbered </a:t>
            </a:r>
            <a:r>
              <a:rPr lang="en-US" dirty="0" smtClean="0"/>
              <a:t>Treaties</a:t>
            </a:r>
            <a:endParaRPr lang="en-CA" dirty="0" smtClean="0"/>
          </a:p>
          <a:p>
            <a:pPr lvl="1"/>
            <a:r>
              <a:rPr lang="en-US" dirty="0" smtClean="0"/>
              <a:t>Europeans </a:t>
            </a:r>
            <a:r>
              <a:rPr lang="en-US" dirty="0"/>
              <a:t>could read and understand the treaties; Natives could not </a:t>
            </a:r>
            <a:r>
              <a:rPr lang="en-US" dirty="0" smtClean="0"/>
              <a:t> </a:t>
            </a:r>
            <a:r>
              <a:rPr lang="en-US" dirty="0"/>
              <a:t>understand or read the </a:t>
            </a:r>
            <a:r>
              <a:rPr lang="en-US" dirty="0" smtClean="0"/>
              <a:t>treaties.</a:t>
            </a:r>
          </a:p>
          <a:p>
            <a:r>
              <a:rPr lang="en-US" dirty="0" smtClean="0"/>
              <a:t>The </a:t>
            </a:r>
            <a:r>
              <a:rPr lang="en-US" dirty="0"/>
              <a:t>Indian </a:t>
            </a:r>
            <a:r>
              <a:rPr lang="en-US" dirty="0" smtClean="0"/>
              <a:t>Act</a:t>
            </a:r>
          </a:p>
          <a:p>
            <a:pPr lvl="1"/>
            <a:r>
              <a:rPr lang="en-US" dirty="0" smtClean="0"/>
              <a:t>Banned </a:t>
            </a:r>
            <a:r>
              <a:rPr lang="en-US" dirty="0"/>
              <a:t>some traditional </a:t>
            </a:r>
            <a:r>
              <a:rPr lang="en-US" dirty="0" smtClean="0"/>
              <a:t>practices</a:t>
            </a:r>
          </a:p>
          <a:p>
            <a:pPr lvl="1"/>
            <a:r>
              <a:rPr lang="en-US" dirty="0" smtClean="0"/>
              <a:t>Only </a:t>
            </a:r>
            <a:r>
              <a:rPr lang="en-US" dirty="0"/>
              <a:t>those who moved off reserves could </a:t>
            </a:r>
            <a:r>
              <a:rPr lang="en-US" dirty="0" smtClean="0"/>
              <a:t>vote</a:t>
            </a:r>
          </a:p>
          <a:p>
            <a:pPr lvl="1"/>
            <a:r>
              <a:rPr lang="en-US" dirty="0" smtClean="0"/>
              <a:t>Illegal </a:t>
            </a:r>
            <a:r>
              <a:rPr lang="en-US" dirty="0"/>
              <a:t>to pursue land claims</a:t>
            </a:r>
            <a:endParaRPr lang="en-CA" dirty="0"/>
          </a:p>
          <a:p>
            <a:endParaRPr lang="en-CA"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a:bodyPr>
          <a:lstStyle/>
          <a:p>
            <a:r>
              <a:rPr lang="en-US" dirty="0" smtClean="0"/>
              <a:t>Residential Schools</a:t>
            </a:r>
            <a:endParaRPr lang="en-CA" dirty="0" smtClean="0"/>
          </a:p>
          <a:p>
            <a:pPr lvl="1"/>
            <a:r>
              <a:rPr lang="en-US" dirty="0" smtClean="0"/>
              <a:t>Were mandatory</a:t>
            </a:r>
            <a:endParaRPr lang="en-CA" dirty="0" smtClean="0"/>
          </a:p>
          <a:p>
            <a:pPr lvl="1"/>
            <a:r>
              <a:rPr lang="en-US" dirty="0" smtClean="0"/>
              <a:t>Christian/government </a:t>
            </a:r>
            <a:r>
              <a:rPr lang="en-US" dirty="0"/>
              <a:t>responsibility</a:t>
            </a:r>
            <a:endParaRPr lang="en-CA" dirty="0"/>
          </a:p>
          <a:p>
            <a:r>
              <a:rPr lang="en-US" dirty="0" smtClean="0"/>
              <a:t>Legacies </a:t>
            </a:r>
            <a:r>
              <a:rPr lang="en-US" dirty="0"/>
              <a:t>of residential </a:t>
            </a:r>
            <a:r>
              <a:rPr lang="en-US" dirty="0" smtClean="0"/>
              <a:t>schools</a:t>
            </a:r>
            <a:endParaRPr lang="en-CA" dirty="0" smtClean="0"/>
          </a:p>
          <a:p>
            <a:pPr lvl="1"/>
            <a:r>
              <a:rPr lang="en-US" dirty="0" smtClean="0"/>
              <a:t>Abuse</a:t>
            </a:r>
            <a:endParaRPr lang="en-CA" dirty="0" smtClean="0"/>
          </a:p>
          <a:p>
            <a:pPr lvl="1"/>
            <a:r>
              <a:rPr lang="en-US" dirty="0" smtClean="0"/>
              <a:t>Controversy </a:t>
            </a:r>
            <a:r>
              <a:rPr lang="en-US" dirty="0"/>
              <a:t>about </a:t>
            </a:r>
            <a:r>
              <a:rPr lang="en-US" dirty="0" smtClean="0"/>
              <a:t>compensation</a:t>
            </a:r>
          </a:p>
          <a:p>
            <a:pPr lvl="1"/>
            <a:r>
              <a:rPr lang="en-US" dirty="0" smtClean="0"/>
              <a:t>Punished </a:t>
            </a:r>
            <a:r>
              <a:rPr lang="en-US" dirty="0"/>
              <a:t>for speaking their own </a:t>
            </a:r>
            <a:r>
              <a:rPr lang="en-US" dirty="0" smtClean="0"/>
              <a:t>language</a:t>
            </a:r>
          </a:p>
          <a:p>
            <a:pPr lvl="1"/>
            <a:r>
              <a:rPr lang="en-US" dirty="0" smtClean="0"/>
              <a:t>Cut </a:t>
            </a:r>
            <a:r>
              <a:rPr lang="en-US" dirty="0"/>
              <a:t>off from </a:t>
            </a:r>
            <a:r>
              <a:rPr lang="en-US" dirty="0" smtClean="0"/>
              <a:t>culture</a:t>
            </a:r>
            <a:endParaRPr lang="en-CA" dirty="0"/>
          </a:p>
          <a:p>
            <a:endParaRPr lang="en-CA"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642918"/>
            <a:ext cx="8229600" cy="1143000"/>
          </a:xfrm>
        </p:spPr>
        <p:txBody>
          <a:bodyPr>
            <a:normAutofit fontScale="90000"/>
          </a:bodyPr>
          <a:lstStyle/>
          <a:p>
            <a:pPr lvl="0"/>
            <a:r>
              <a:rPr lang="en-US" b="1" dirty="0"/>
              <a:t>How do some legacies of historical globalization continue to affect Canada?</a:t>
            </a:r>
            <a:r>
              <a:rPr lang="en-CA" dirty="0"/>
              <a:t/>
            </a:r>
            <a:br>
              <a:rPr lang="en-CA" dirty="0"/>
            </a:br>
            <a:endParaRPr lang="en-CA" dirty="0"/>
          </a:p>
        </p:txBody>
      </p:sp>
      <p:sp>
        <p:nvSpPr>
          <p:cNvPr id="3" name="Content Placeholder 2"/>
          <p:cNvSpPr>
            <a:spLocks noGrp="1"/>
          </p:cNvSpPr>
          <p:nvPr>
            <p:ph idx="1"/>
          </p:nvPr>
        </p:nvSpPr>
        <p:spPr>
          <a:xfrm>
            <a:off x="428596" y="1857364"/>
            <a:ext cx="8229600" cy="4525963"/>
          </a:xfrm>
        </p:spPr>
        <p:txBody>
          <a:bodyPr>
            <a:normAutofit lnSpcReduction="10000"/>
          </a:bodyPr>
          <a:lstStyle/>
          <a:p>
            <a:r>
              <a:rPr lang="fr-CA" dirty="0" smtClean="0"/>
              <a:t>Immigration</a:t>
            </a:r>
          </a:p>
          <a:p>
            <a:pPr lvl="1"/>
            <a:r>
              <a:rPr lang="fr-CA" dirty="0" smtClean="0"/>
              <a:t>Diverse </a:t>
            </a:r>
            <a:r>
              <a:rPr lang="fr-CA" dirty="0"/>
              <a:t>in</a:t>
            </a:r>
            <a:r>
              <a:rPr lang="en-CA" dirty="0"/>
              <a:t> languages</a:t>
            </a:r>
            <a:r>
              <a:rPr lang="fr-CA" dirty="0"/>
              <a:t>, perspectives, and cultures</a:t>
            </a:r>
            <a:endParaRPr lang="en-CA" dirty="0"/>
          </a:p>
          <a:p>
            <a:r>
              <a:rPr lang="en-CA" dirty="0" smtClean="0"/>
              <a:t>Multiculturalism</a:t>
            </a:r>
          </a:p>
          <a:p>
            <a:pPr lvl="1"/>
            <a:r>
              <a:rPr lang="en-US" dirty="0" smtClean="0"/>
              <a:t>Rejects assimilation</a:t>
            </a:r>
          </a:p>
          <a:p>
            <a:pPr lvl="1"/>
            <a:r>
              <a:rPr lang="en-US" dirty="0" smtClean="0"/>
              <a:t>Controversial</a:t>
            </a:r>
            <a:endParaRPr lang="en-CA" dirty="0"/>
          </a:p>
          <a:p>
            <a:r>
              <a:rPr lang="en-US" dirty="0" smtClean="0"/>
              <a:t>Land Claims</a:t>
            </a:r>
          </a:p>
          <a:p>
            <a:pPr lvl="1"/>
            <a:r>
              <a:rPr lang="en-US" dirty="0" smtClean="0"/>
              <a:t>Treaties </a:t>
            </a:r>
            <a:r>
              <a:rPr lang="en-US" dirty="0"/>
              <a:t>fulfilled and claims </a:t>
            </a:r>
            <a:r>
              <a:rPr lang="en-US" dirty="0" smtClean="0"/>
              <a:t>made</a:t>
            </a:r>
          </a:p>
          <a:p>
            <a:pPr lvl="1"/>
            <a:r>
              <a:rPr lang="en-US" dirty="0" smtClean="0"/>
              <a:t>Many </a:t>
            </a:r>
            <a:r>
              <a:rPr lang="en-US" dirty="0"/>
              <a:t>claims remain unsettled</a:t>
            </a:r>
            <a:endParaRPr lang="en-CA" dirty="0"/>
          </a:p>
          <a:p>
            <a:r>
              <a:rPr lang="en-US" dirty="0" smtClean="0"/>
              <a:t>The </a:t>
            </a:r>
            <a:r>
              <a:rPr lang="en-US" dirty="0"/>
              <a:t>Quiet Revolution in Quebec</a:t>
            </a:r>
            <a:endParaRPr lang="en-CA" dirty="0"/>
          </a:p>
          <a:p>
            <a:endParaRPr lang="en-CA"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Key Terms </a:t>
            </a:r>
            <a:r>
              <a:rPr lang="en-US" u="sng" dirty="0"/>
              <a:t>(Ch. 7)</a:t>
            </a:r>
            <a:r>
              <a:rPr lang="en-CA" dirty="0"/>
              <a:t/>
            </a:r>
            <a:br>
              <a:rPr lang="en-CA" dirty="0"/>
            </a:br>
            <a:endParaRPr lang="en-CA" dirty="0"/>
          </a:p>
        </p:txBody>
      </p:sp>
      <p:sp>
        <p:nvSpPr>
          <p:cNvPr id="3" name="Content Placeholder 2"/>
          <p:cNvSpPr>
            <a:spLocks noGrp="1"/>
          </p:cNvSpPr>
          <p:nvPr>
            <p:ph idx="1"/>
          </p:nvPr>
        </p:nvSpPr>
        <p:spPr>
          <a:xfrm>
            <a:off x="457200" y="1071546"/>
            <a:ext cx="8229600" cy="5054617"/>
          </a:xfrm>
        </p:spPr>
        <p:txBody>
          <a:bodyPr>
            <a:normAutofit fontScale="77500" lnSpcReduction="20000"/>
          </a:bodyPr>
          <a:lstStyle/>
          <a:p>
            <a:r>
              <a:rPr lang="en-US" b="1" dirty="0"/>
              <a:t>Indian Act-</a:t>
            </a:r>
            <a:r>
              <a:rPr lang="en-US" dirty="0"/>
              <a:t> First passed by the Canadian Parliament in 1876 and amended several </a:t>
            </a:r>
            <a:r>
              <a:rPr lang="en-US" dirty="0" smtClean="0"/>
              <a:t>times </a:t>
            </a:r>
            <a:r>
              <a:rPr lang="en-US" dirty="0"/>
              <a:t>since then, this act continues to define who is, and isn't, a status </a:t>
            </a:r>
            <a:r>
              <a:rPr lang="en-US" dirty="0" smtClean="0"/>
              <a:t>Indian</a:t>
            </a:r>
            <a:r>
              <a:rPr lang="en-US" dirty="0"/>
              <a:t>. Early versions of the act banned some traditional practices of </a:t>
            </a:r>
            <a:r>
              <a:rPr lang="en-US" dirty="0" smtClean="0"/>
              <a:t>First </a:t>
            </a:r>
            <a:r>
              <a:rPr lang="en-US" dirty="0"/>
              <a:t>Nations cultures and allowed only those who renounced Indian status to </a:t>
            </a:r>
            <a:r>
              <a:rPr lang="en-US" dirty="0" smtClean="0"/>
              <a:t>vote </a:t>
            </a:r>
            <a:r>
              <a:rPr lang="en-US" dirty="0"/>
              <a:t>in federal elections.</a:t>
            </a:r>
            <a:endParaRPr lang="en-CA" dirty="0"/>
          </a:p>
          <a:p>
            <a:r>
              <a:rPr lang="en-US" b="1" dirty="0" smtClean="0"/>
              <a:t>Status </a:t>
            </a:r>
            <a:r>
              <a:rPr lang="en-US" b="1" dirty="0"/>
              <a:t>Indian- </a:t>
            </a:r>
            <a:r>
              <a:rPr lang="en-US" dirty="0"/>
              <a:t>A First Nations person who is registered according to the provisions of the Indian Act and is therefore eligible to receive specific benefits</a:t>
            </a:r>
            <a:r>
              <a:rPr lang="en-US" dirty="0" smtClean="0"/>
              <a:t>.</a:t>
            </a:r>
            <a:endParaRPr lang="en-CA" dirty="0"/>
          </a:p>
          <a:p>
            <a:r>
              <a:rPr lang="en-US" b="1" dirty="0"/>
              <a:t>Residential Schools-</a:t>
            </a:r>
            <a:r>
              <a:rPr lang="en-US" dirty="0"/>
              <a:t> Boarding schools where First Nations children gathered to live, </a:t>
            </a:r>
            <a:r>
              <a:rPr lang="en-US" dirty="0" smtClean="0"/>
              <a:t>work</a:t>
            </a:r>
            <a:r>
              <a:rPr lang="en-US" dirty="0"/>
              <a:t>, and study. These schools were operated or subsidized </a:t>
            </a:r>
            <a:r>
              <a:rPr lang="en-US" dirty="0" smtClean="0"/>
              <a:t>by </a:t>
            </a:r>
            <a:r>
              <a:rPr lang="en-US" dirty="0"/>
              <a:t>the Canadian government as an important element of </a:t>
            </a:r>
            <a:r>
              <a:rPr lang="en-US" dirty="0" smtClean="0"/>
              <a:t>the </a:t>
            </a:r>
            <a:r>
              <a:rPr lang="en-US" dirty="0"/>
              <a:t>government's assimilation policy. The last residential school shut </a:t>
            </a:r>
            <a:r>
              <a:rPr lang="en-US" dirty="0" smtClean="0"/>
              <a:t>down </a:t>
            </a:r>
            <a:r>
              <a:rPr lang="en-US" dirty="0"/>
              <a:t>in 1996.</a:t>
            </a:r>
            <a:endParaRPr lang="en-CA" dirty="0"/>
          </a:p>
          <a:p>
            <a:endParaRPr lang="en-CA"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b="1" dirty="0" smtClean="0"/>
              <a:t>Cultural Mosaic- </a:t>
            </a:r>
            <a:r>
              <a:rPr lang="en-US" dirty="0" smtClean="0"/>
              <a:t>A society that consists of many distinct cultural groups.</a:t>
            </a:r>
          </a:p>
          <a:p>
            <a:r>
              <a:rPr lang="en-US" b="1" dirty="0" smtClean="0"/>
              <a:t>Multiculturalism-</a:t>
            </a:r>
            <a:r>
              <a:rPr lang="en-US" dirty="0" smtClean="0"/>
              <a:t> An official Canadian government policy founded on the idea that Canadian society is pluralistic - made up of many culturally distinct groups who are free to affirm and promote their own cultural identity.</a:t>
            </a:r>
          </a:p>
          <a:p>
            <a:r>
              <a:rPr lang="en-US" b="1" dirty="0" smtClean="0"/>
              <a:t>Cultural Pluralism- </a:t>
            </a:r>
            <a:r>
              <a:rPr lang="en-US" dirty="0" smtClean="0"/>
              <a:t>The idea that a variety of peoples are free to affirm and promote their customs, traditions, beliefs, and language within a society. </a:t>
            </a:r>
            <a:endParaRPr lang="en-CA" dirty="0" smtClean="0"/>
          </a:p>
          <a:p>
            <a:endParaRPr lang="en-CA"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fontScale="77500" lnSpcReduction="20000"/>
          </a:bodyPr>
          <a:lstStyle/>
          <a:p>
            <a:r>
              <a:rPr lang="en-US" b="1" dirty="0"/>
              <a:t>Quiet Revolution- </a:t>
            </a:r>
            <a:r>
              <a:rPr lang="en-US" dirty="0"/>
              <a:t>A period of intense social, political, and economic change in Quebec. </a:t>
            </a:r>
            <a:r>
              <a:rPr lang="en-US" dirty="0" smtClean="0"/>
              <a:t>During </a:t>
            </a:r>
            <a:r>
              <a:rPr lang="en-US" dirty="0"/>
              <a:t>this period, which lasted from 1960 to about 1966, Quebecois </a:t>
            </a:r>
            <a:r>
              <a:rPr lang="en-US" dirty="0" smtClean="0"/>
              <a:t>began </a:t>
            </a:r>
            <a:r>
              <a:rPr lang="en-US" dirty="0"/>
              <a:t>to assert their rights and affirm and promote their language </a:t>
            </a:r>
            <a:r>
              <a:rPr lang="en-US" dirty="0" smtClean="0"/>
              <a:t>and culture.</a:t>
            </a:r>
          </a:p>
          <a:p>
            <a:r>
              <a:rPr lang="en-US" b="1" dirty="0" smtClean="0"/>
              <a:t>Controversy- </a:t>
            </a:r>
            <a:r>
              <a:rPr lang="en-US" dirty="0"/>
              <a:t>A dispute that is a matter of opinion over which parties actively disagree, argue, or debate. These arguments can range in size from private disputes between individuals to large-scale disagreements between societies</a:t>
            </a:r>
            <a:r>
              <a:rPr lang="en-US" dirty="0" smtClean="0"/>
              <a:t>.</a:t>
            </a:r>
            <a:r>
              <a:rPr lang="en-US" dirty="0"/>
              <a:t> </a:t>
            </a:r>
            <a:endParaRPr lang="en-CA" dirty="0"/>
          </a:p>
          <a:p>
            <a:r>
              <a:rPr lang="en-US" b="1" dirty="0"/>
              <a:t>Compensation- </a:t>
            </a:r>
            <a:r>
              <a:rPr lang="en-US" dirty="0"/>
              <a:t>Something given or received as a payment or reparation</a:t>
            </a:r>
            <a:r>
              <a:rPr lang="en-US" dirty="0" smtClean="0"/>
              <a:t>.</a:t>
            </a:r>
            <a:r>
              <a:rPr lang="en-US" dirty="0"/>
              <a:t> </a:t>
            </a:r>
            <a:endParaRPr lang="en-CA" dirty="0"/>
          </a:p>
          <a:p>
            <a:r>
              <a:rPr lang="en-US" b="1" dirty="0"/>
              <a:t>Assimilation- </a:t>
            </a:r>
            <a:r>
              <a:rPr lang="en-US" dirty="0"/>
              <a:t>A process that occurs when the culture of a minority group is absorbed by </a:t>
            </a:r>
            <a:r>
              <a:rPr lang="en-US" dirty="0" smtClean="0"/>
              <a:t>another </a:t>
            </a:r>
            <a:r>
              <a:rPr lang="en-US" dirty="0"/>
              <a:t>culture. The cultural identity of the minority group disappears </a:t>
            </a:r>
            <a:r>
              <a:rPr lang="en-US" dirty="0" smtClean="0"/>
              <a:t>as </a:t>
            </a:r>
            <a:r>
              <a:rPr lang="en-US" dirty="0"/>
              <a:t>its members take on the identity of the other culture</a:t>
            </a:r>
            <a:r>
              <a:rPr lang="en-US" dirty="0" smtClean="0"/>
              <a:t>.</a:t>
            </a:r>
            <a:r>
              <a:rPr lang="en-US" b="1" dirty="0"/>
              <a:t> </a:t>
            </a:r>
            <a:endParaRPr lang="en-CA" dirty="0"/>
          </a:p>
          <a:p>
            <a:r>
              <a:rPr lang="en-US" b="1" dirty="0"/>
              <a:t>Perspectives- </a:t>
            </a:r>
            <a:r>
              <a:rPr lang="en-US" dirty="0"/>
              <a:t>A point of view or outlook on a certain situation</a:t>
            </a:r>
            <a:r>
              <a:rPr lang="en-US" dirty="0" smtClean="0"/>
              <a:t>.</a:t>
            </a:r>
            <a:endParaRPr lang="en-CA"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785794"/>
            <a:ext cx="8229600" cy="1143000"/>
          </a:xfrm>
        </p:spPr>
        <p:txBody>
          <a:bodyPr>
            <a:normAutofit fontScale="90000"/>
          </a:bodyPr>
          <a:lstStyle/>
          <a:p>
            <a:r>
              <a:rPr lang="en-US" b="1" u="sng" dirty="0" smtClean="0"/>
              <a:t>Chapter 8 - </a:t>
            </a:r>
            <a:r>
              <a:rPr lang="en-US" u="sng" dirty="0" smtClean="0"/>
              <a:t>Living With the Legacies of Historical Globalization</a:t>
            </a:r>
            <a:endParaRPr lang="en-CA" dirty="0"/>
          </a:p>
        </p:txBody>
      </p:sp>
      <p:sp>
        <p:nvSpPr>
          <p:cNvPr id="3" name="Content Placeholder 2"/>
          <p:cNvSpPr>
            <a:spLocks noGrp="1"/>
          </p:cNvSpPr>
          <p:nvPr>
            <p:ph idx="1"/>
          </p:nvPr>
        </p:nvSpPr>
        <p:spPr>
          <a:xfrm>
            <a:off x="457200" y="3214686"/>
            <a:ext cx="8229600" cy="2911477"/>
          </a:xfrm>
        </p:spPr>
        <p:txBody>
          <a:bodyPr>
            <a:normAutofit/>
          </a:bodyPr>
          <a:lstStyle/>
          <a:p>
            <a:r>
              <a:rPr lang="en-US" b="1" dirty="0"/>
              <a:t>To what extent have attempts to respond to the legacies of historical globalization been effective?</a:t>
            </a:r>
            <a:endParaRPr lang="en-CA" dirty="0"/>
          </a:p>
          <a:p>
            <a:endParaRPr lang="en-CA"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714356"/>
            <a:ext cx="8229600" cy="1143000"/>
          </a:xfrm>
        </p:spPr>
        <p:txBody>
          <a:bodyPr>
            <a:normAutofit fontScale="90000"/>
          </a:bodyPr>
          <a:lstStyle/>
          <a:p>
            <a:pPr lvl="0"/>
            <a:r>
              <a:rPr lang="en-US" b="1" dirty="0"/>
              <a:t>How effectively have people responded to the legacies of historical globalization?</a:t>
            </a:r>
            <a:r>
              <a:rPr lang="en-CA" dirty="0"/>
              <a:t/>
            </a:r>
            <a:br>
              <a:rPr lang="en-CA" dirty="0"/>
            </a:br>
            <a:endParaRPr lang="en-CA" dirty="0"/>
          </a:p>
        </p:txBody>
      </p:sp>
      <p:sp>
        <p:nvSpPr>
          <p:cNvPr id="3" name="Content Placeholder 2"/>
          <p:cNvSpPr>
            <a:spLocks noGrp="1"/>
          </p:cNvSpPr>
          <p:nvPr>
            <p:ph idx="1"/>
          </p:nvPr>
        </p:nvSpPr>
        <p:spPr>
          <a:xfrm>
            <a:off x="457200" y="2000240"/>
            <a:ext cx="8229600" cy="4125923"/>
          </a:xfrm>
        </p:spPr>
        <p:txBody>
          <a:bodyPr>
            <a:normAutofit fontScale="77500" lnSpcReduction="20000"/>
          </a:bodyPr>
          <a:lstStyle/>
          <a:p>
            <a:r>
              <a:rPr lang="en-US" dirty="0" smtClean="0"/>
              <a:t>One Response</a:t>
            </a:r>
          </a:p>
          <a:p>
            <a:pPr lvl="1"/>
            <a:r>
              <a:rPr lang="en-US" dirty="0" smtClean="0"/>
              <a:t>AVEGA </a:t>
            </a:r>
            <a:r>
              <a:rPr lang="en-US" dirty="0" err="1" smtClean="0"/>
              <a:t>Agahozo</a:t>
            </a:r>
            <a:endParaRPr lang="en-US" dirty="0" smtClean="0"/>
          </a:p>
          <a:p>
            <a:pPr lvl="1"/>
            <a:r>
              <a:rPr lang="en-US" dirty="0" smtClean="0"/>
              <a:t>Rwandan </a:t>
            </a:r>
            <a:r>
              <a:rPr lang="en-US" dirty="0"/>
              <a:t>widows and survivors</a:t>
            </a:r>
            <a:endParaRPr lang="en-CA" dirty="0"/>
          </a:p>
          <a:p>
            <a:r>
              <a:rPr lang="en-US" dirty="0" smtClean="0"/>
              <a:t>Rwanda </a:t>
            </a:r>
            <a:r>
              <a:rPr lang="en-US" dirty="0"/>
              <a:t>- A Response to Historical </a:t>
            </a:r>
            <a:r>
              <a:rPr lang="en-US" dirty="0" smtClean="0"/>
              <a:t>Globalization</a:t>
            </a:r>
          </a:p>
          <a:p>
            <a:pPr lvl="1"/>
            <a:r>
              <a:rPr lang="en-US" dirty="0" smtClean="0"/>
              <a:t>Tutsis </a:t>
            </a:r>
            <a:r>
              <a:rPr lang="en-US" dirty="0"/>
              <a:t>and Hutus = Indigenous groups</a:t>
            </a:r>
            <a:endParaRPr lang="en-CA" dirty="0"/>
          </a:p>
          <a:p>
            <a:pPr>
              <a:buNone/>
            </a:pPr>
            <a:r>
              <a:rPr lang="en-US" dirty="0" smtClean="0"/>
              <a:t>	had </a:t>
            </a:r>
            <a:r>
              <a:rPr lang="en-US" dirty="0"/>
              <a:t>power     Laborers</a:t>
            </a:r>
            <a:endParaRPr lang="en-CA" dirty="0"/>
          </a:p>
          <a:p>
            <a:pPr lvl="1"/>
            <a:r>
              <a:rPr lang="en-US" dirty="0" smtClean="0"/>
              <a:t>Lived Peacefully</a:t>
            </a:r>
          </a:p>
          <a:p>
            <a:pPr lvl="1"/>
            <a:r>
              <a:rPr lang="en-US" dirty="0" smtClean="0"/>
              <a:t>Claimed </a:t>
            </a:r>
            <a:r>
              <a:rPr lang="en-US" dirty="0"/>
              <a:t>by Germany, then given to Belgians after World War 1</a:t>
            </a:r>
            <a:endParaRPr lang="en-CA" dirty="0"/>
          </a:p>
          <a:p>
            <a:r>
              <a:rPr lang="en-US" dirty="0" smtClean="0"/>
              <a:t>Belgium </a:t>
            </a:r>
            <a:r>
              <a:rPr lang="en-US" dirty="0"/>
              <a:t>government completely separated Hutus and Tutsis </a:t>
            </a:r>
            <a:endParaRPr lang="en-US" dirty="0" smtClean="0"/>
          </a:p>
          <a:p>
            <a:pPr lvl="1"/>
            <a:r>
              <a:rPr lang="en-US" dirty="0" smtClean="0"/>
              <a:t>Favored </a:t>
            </a:r>
            <a:r>
              <a:rPr lang="en-US" dirty="0"/>
              <a:t>Tutsis, gave them power</a:t>
            </a:r>
            <a:endParaRPr lang="en-CA" dirty="0"/>
          </a:p>
          <a:p>
            <a:endParaRPr lang="en-C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lstStyle/>
          <a:p>
            <a:r>
              <a:rPr lang="en-US" dirty="0" smtClean="0"/>
              <a:t>2nd Round</a:t>
            </a:r>
            <a:endParaRPr lang="en-CA" dirty="0" smtClean="0"/>
          </a:p>
          <a:p>
            <a:pPr lvl="1"/>
            <a:r>
              <a:rPr lang="en-US" dirty="0" smtClean="0"/>
              <a:t>Europeans </a:t>
            </a:r>
            <a:r>
              <a:rPr lang="en-US" dirty="0"/>
              <a:t>developed new </a:t>
            </a:r>
            <a:r>
              <a:rPr lang="en-US" dirty="0" smtClean="0"/>
              <a:t>technologies</a:t>
            </a:r>
            <a:endParaRPr lang="en-CA" dirty="0" smtClean="0"/>
          </a:p>
          <a:p>
            <a:pPr lvl="1"/>
            <a:r>
              <a:rPr lang="en-US" dirty="0" smtClean="0"/>
              <a:t>Faster </a:t>
            </a:r>
            <a:r>
              <a:rPr lang="en-US" dirty="0"/>
              <a:t>and farther sailing </a:t>
            </a:r>
            <a:r>
              <a:rPr lang="en-US" dirty="0" smtClean="0"/>
              <a:t>enabled</a:t>
            </a:r>
            <a:endParaRPr lang="en-CA" dirty="0" smtClean="0"/>
          </a:p>
          <a:p>
            <a:pPr lvl="1"/>
            <a:r>
              <a:rPr lang="en-US" dirty="0" smtClean="0"/>
              <a:t>European </a:t>
            </a:r>
            <a:r>
              <a:rPr lang="en-US" dirty="0"/>
              <a:t>Imperialism</a:t>
            </a:r>
            <a:endParaRPr lang="en-CA" dirty="0"/>
          </a:p>
        </p:txBody>
      </p:sp>
      <p:pic>
        <p:nvPicPr>
          <p:cNvPr id="49154" name="Picture 2" descr="http://blog.siena.org/uploaded_images/tallships_playfair-775930.jpg"/>
          <p:cNvPicPr>
            <a:picLocks noChangeAspect="1" noChangeArrowheads="1"/>
          </p:cNvPicPr>
          <p:nvPr/>
        </p:nvPicPr>
        <p:blipFill>
          <a:blip r:embed="rId2"/>
          <a:srcRect/>
          <a:stretch>
            <a:fillRect/>
          </a:stretch>
        </p:blipFill>
        <p:spPr bwMode="auto">
          <a:xfrm>
            <a:off x="5072066" y="2143116"/>
            <a:ext cx="2857500" cy="3810000"/>
          </a:xfrm>
          <a:prstGeom prst="rect">
            <a:avLst/>
          </a:prstGeom>
          <a:noFill/>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229600" cy="5911873"/>
          </a:xfrm>
        </p:spPr>
        <p:txBody>
          <a:bodyPr>
            <a:normAutofit fontScale="92500" lnSpcReduction="10000"/>
          </a:bodyPr>
          <a:lstStyle/>
          <a:p>
            <a:pPr lvl="1"/>
            <a:r>
              <a:rPr lang="en-US" dirty="0" smtClean="0"/>
              <a:t>Belgians left</a:t>
            </a:r>
            <a:endParaRPr lang="en-CA" dirty="0" smtClean="0"/>
          </a:p>
          <a:p>
            <a:pPr lvl="1"/>
            <a:r>
              <a:rPr lang="en-US" dirty="0" smtClean="0"/>
              <a:t>Heated </a:t>
            </a:r>
            <a:r>
              <a:rPr lang="en-US" dirty="0"/>
              <a:t>conflicts between Hutus and Tutsis broke </a:t>
            </a:r>
            <a:r>
              <a:rPr lang="en-US" dirty="0" smtClean="0"/>
              <a:t>out</a:t>
            </a:r>
            <a:endParaRPr lang="en-CA" dirty="0" smtClean="0"/>
          </a:p>
          <a:p>
            <a:pPr lvl="1"/>
            <a:r>
              <a:rPr lang="en-US" dirty="0" smtClean="0"/>
              <a:t>Hutus </a:t>
            </a:r>
            <a:r>
              <a:rPr lang="en-US" dirty="0"/>
              <a:t>formed a government of their own and began campaigning </a:t>
            </a:r>
            <a:r>
              <a:rPr lang="en-US" dirty="0" smtClean="0"/>
              <a:t>against </a:t>
            </a:r>
            <a:r>
              <a:rPr lang="en-US" dirty="0"/>
              <a:t>Tutsis and their </a:t>
            </a:r>
            <a:r>
              <a:rPr lang="en-US" dirty="0" smtClean="0"/>
              <a:t>supporters</a:t>
            </a:r>
            <a:endParaRPr lang="en-CA" dirty="0" smtClean="0"/>
          </a:p>
          <a:p>
            <a:pPr lvl="1"/>
            <a:r>
              <a:rPr lang="en-US" dirty="0" smtClean="0"/>
              <a:t>Peace </a:t>
            </a:r>
            <a:r>
              <a:rPr lang="en-US" dirty="0"/>
              <a:t>agreement in 1993 "ended fighting"</a:t>
            </a:r>
            <a:endParaRPr lang="en-CA" dirty="0"/>
          </a:p>
          <a:p>
            <a:r>
              <a:rPr lang="en-US" dirty="0" smtClean="0"/>
              <a:t>Genocide</a:t>
            </a:r>
            <a:endParaRPr lang="en-CA" dirty="0" smtClean="0"/>
          </a:p>
          <a:p>
            <a:pPr lvl="1"/>
            <a:r>
              <a:rPr lang="en-US" dirty="0" smtClean="0"/>
              <a:t>Hutu </a:t>
            </a:r>
            <a:r>
              <a:rPr lang="en-US" dirty="0"/>
              <a:t>militants and Rwandan governments targeted </a:t>
            </a:r>
            <a:r>
              <a:rPr lang="en-US" dirty="0" smtClean="0"/>
              <a:t>Tutsis</a:t>
            </a:r>
          </a:p>
          <a:p>
            <a:pPr lvl="1"/>
            <a:r>
              <a:rPr lang="en-US" dirty="0" smtClean="0"/>
              <a:t>Tutsis </a:t>
            </a:r>
            <a:r>
              <a:rPr lang="en-US" dirty="0"/>
              <a:t>fled the </a:t>
            </a:r>
            <a:r>
              <a:rPr lang="en-US" dirty="0" smtClean="0"/>
              <a:t>country</a:t>
            </a:r>
          </a:p>
          <a:p>
            <a:pPr lvl="1"/>
            <a:r>
              <a:rPr lang="en-US" dirty="0" smtClean="0"/>
              <a:t>Tutsis </a:t>
            </a:r>
            <a:r>
              <a:rPr lang="en-US" dirty="0"/>
              <a:t>killed and mutilated by fires and machetes, women </a:t>
            </a:r>
            <a:r>
              <a:rPr lang="en-US" dirty="0" smtClean="0"/>
              <a:t>raped</a:t>
            </a:r>
          </a:p>
          <a:p>
            <a:pPr lvl="1"/>
            <a:r>
              <a:rPr lang="en-US" dirty="0" smtClean="0"/>
              <a:t>After </a:t>
            </a:r>
            <a:r>
              <a:rPr lang="en-US" dirty="0"/>
              <a:t>new government was established, Hutus fled the </a:t>
            </a:r>
            <a:r>
              <a:rPr lang="en-US" dirty="0" smtClean="0"/>
              <a:t>country</a:t>
            </a:r>
          </a:p>
          <a:p>
            <a:pPr lvl="1"/>
            <a:r>
              <a:rPr lang="en-US" dirty="0" smtClean="0"/>
              <a:t>New </a:t>
            </a:r>
            <a:r>
              <a:rPr lang="en-US" dirty="0"/>
              <a:t>wave of refugees.</a:t>
            </a:r>
            <a:endParaRPr lang="en-CA" dirty="0"/>
          </a:p>
          <a:p>
            <a:endParaRPr lang="en-CA"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fontScale="92500" lnSpcReduction="20000"/>
          </a:bodyPr>
          <a:lstStyle/>
          <a:p>
            <a:r>
              <a:rPr lang="en-US" dirty="0" smtClean="0"/>
              <a:t>International </a:t>
            </a:r>
            <a:r>
              <a:rPr lang="en-US" dirty="0"/>
              <a:t>response to </a:t>
            </a:r>
            <a:r>
              <a:rPr lang="en-US" dirty="0" smtClean="0"/>
              <a:t>genocide</a:t>
            </a:r>
            <a:endParaRPr lang="en-CA" dirty="0" smtClean="0"/>
          </a:p>
          <a:p>
            <a:pPr lvl="1"/>
            <a:r>
              <a:rPr lang="en-US" dirty="0" smtClean="0"/>
              <a:t>UN </a:t>
            </a:r>
            <a:r>
              <a:rPr lang="en-US" dirty="0"/>
              <a:t>officials refused to become </a:t>
            </a:r>
            <a:r>
              <a:rPr lang="en-US" dirty="0" smtClean="0"/>
              <a:t>involved</a:t>
            </a:r>
            <a:endParaRPr lang="en-CA" dirty="0" smtClean="0"/>
          </a:p>
          <a:p>
            <a:pPr lvl="1"/>
            <a:r>
              <a:rPr lang="en-US" dirty="0" smtClean="0"/>
              <a:t>Peacekeepers </a:t>
            </a:r>
            <a:r>
              <a:rPr lang="en-US" dirty="0"/>
              <a:t>couldn't legally interfere unless in </a:t>
            </a:r>
            <a:r>
              <a:rPr lang="en-US" dirty="0" smtClean="0"/>
              <a:t>self-defense</a:t>
            </a:r>
            <a:endParaRPr lang="en-CA" dirty="0" smtClean="0"/>
          </a:p>
          <a:p>
            <a:pPr lvl="1"/>
            <a:r>
              <a:rPr lang="en-US" dirty="0" smtClean="0"/>
              <a:t>Failed </a:t>
            </a:r>
            <a:r>
              <a:rPr lang="en-US" dirty="0"/>
              <a:t>to help stop the </a:t>
            </a:r>
            <a:r>
              <a:rPr lang="en-US" dirty="0" smtClean="0"/>
              <a:t>genocide</a:t>
            </a:r>
          </a:p>
          <a:p>
            <a:pPr lvl="1"/>
            <a:r>
              <a:rPr lang="en-US" dirty="0" smtClean="0"/>
              <a:t>Failed </a:t>
            </a:r>
            <a:r>
              <a:rPr lang="en-US" dirty="0"/>
              <a:t>to acknowledge the genocide</a:t>
            </a:r>
            <a:endParaRPr lang="en-CA" dirty="0"/>
          </a:p>
          <a:p>
            <a:r>
              <a:rPr lang="en-US" dirty="0" smtClean="0"/>
              <a:t>Rebuilding </a:t>
            </a:r>
            <a:r>
              <a:rPr lang="en-US" dirty="0"/>
              <a:t>Rwandan </a:t>
            </a:r>
            <a:r>
              <a:rPr lang="en-US" dirty="0" smtClean="0"/>
              <a:t>society</a:t>
            </a:r>
          </a:p>
          <a:p>
            <a:pPr lvl="1"/>
            <a:r>
              <a:rPr lang="en-US" dirty="0" smtClean="0"/>
              <a:t>Justice </a:t>
            </a:r>
            <a:r>
              <a:rPr lang="en-US" dirty="0"/>
              <a:t>and </a:t>
            </a:r>
            <a:r>
              <a:rPr lang="en-US" dirty="0" smtClean="0"/>
              <a:t>reconciliation</a:t>
            </a:r>
          </a:p>
          <a:p>
            <a:pPr lvl="1"/>
            <a:r>
              <a:rPr lang="en-US" dirty="0" smtClean="0"/>
              <a:t>Rebuilding </a:t>
            </a:r>
            <a:r>
              <a:rPr lang="en-US" dirty="0"/>
              <a:t>of the </a:t>
            </a:r>
            <a:r>
              <a:rPr lang="en-US" dirty="0" smtClean="0"/>
              <a:t>economy</a:t>
            </a:r>
          </a:p>
          <a:p>
            <a:pPr lvl="1"/>
            <a:r>
              <a:rPr lang="en-US" dirty="0" smtClean="0"/>
              <a:t>Rebuilding </a:t>
            </a:r>
            <a:r>
              <a:rPr lang="en-US" dirty="0"/>
              <a:t>of coffee plantations</a:t>
            </a:r>
            <a:endParaRPr lang="en-CA" dirty="0"/>
          </a:p>
          <a:p>
            <a:r>
              <a:rPr lang="en-US" dirty="0" smtClean="0"/>
              <a:t>International Support</a:t>
            </a:r>
          </a:p>
          <a:p>
            <a:pPr lvl="1"/>
            <a:r>
              <a:rPr lang="en-US" dirty="0" smtClean="0"/>
              <a:t>Groups/individuals </a:t>
            </a:r>
            <a:r>
              <a:rPr lang="en-US" dirty="0"/>
              <a:t>helping Rwandan </a:t>
            </a:r>
            <a:r>
              <a:rPr lang="en-US" dirty="0" smtClean="0"/>
              <a:t>women</a:t>
            </a:r>
          </a:p>
          <a:p>
            <a:pPr lvl="1"/>
            <a:r>
              <a:rPr lang="en-US" dirty="0" smtClean="0"/>
              <a:t>Women </a:t>
            </a:r>
            <a:r>
              <a:rPr lang="en-US" dirty="0"/>
              <a:t>for Women in </a:t>
            </a:r>
            <a:r>
              <a:rPr lang="en-US" dirty="0" smtClean="0"/>
              <a:t>Rwanda</a:t>
            </a:r>
            <a:endParaRPr lang="en-CA"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714356"/>
            <a:ext cx="8229600" cy="1143000"/>
          </a:xfrm>
        </p:spPr>
        <p:txBody>
          <a:bodyPr>
            <a:normAutofit fontScale="90000"/>
          </a:bodyPr>
          <a:lstStyle/>
          <a:p>
            <a:pPr lvl="0"/>
            <a:r>
              <a:rPr lang="en-US" b="1" dirty="0"/>
              <a:t>How effectively have governments responded to the legacies of historical globalization?</a:t>
            </a:r>
            <a:r>
              <a:rPr lang="en-CA" dirty="0"/>
              <a:t/>
            </a:r>
            <a:br>
              <a:rPr lang="en-CA" dirty="0"/>
            </a:br>
            <a:endParaRPr lang="en-CA" dirty="0"/>
          </a:p>
        </p:txBody>
      </p:sp>
      <p:sp>
        <p:nvSpPr>
          <p:cNvPr id="3" name="Content Placeholder 2"/>
          <p:cNvSpPr>
            <a:spLocks noGrp="1"/>
          </p:cNvSpPr>
          <p:nvPr>
            <p:ph idx="1"/>
          </p:nvPr>
        </p:nvSpPr>
        <p:spPr>
          <a:xfrm>
            <a:off x="457200" y="2000240"/>
            <a:ext cx="8229600" cy="4125923"/>
          </a:xfrm>
        </p:spPr>
        <p:txBody>
          <a:bodyPr>
            <a:normAutofit/>
          </a:bodyPr>
          <a:lstStyle/>
          <a:p>
            <a:r>
              <a:rPr lang="en-US" dirty="0" smtClean="0"/>
              <a:t>UN </a:t>
            </a:r>
            <a:r>
              <a:rPr lang="en-US" dirty="0"/>
              <a:t>and Indigenous </a:t>
            </a:r>
            <a:r>
              <a:rPr lang="en-US" dirty="0" smtClean="0"/>
              <a:t>People</a:t>
            </a:r>
          </a:p>
          <a:p>
            <a:pPr lvl="1"/>
            <a:r>
              <a:rPr lang="en-US" dirty="0" smtClean="0"/>
              <a:t>Indigenous </a:t>
            </a:r>
            <a:r>
              <a:rPr lang="en-US" dirty="0"/>
              <a:t>peoples not represented in </a:t>
            </a:r>
            <a:r>
              <a:rPr lang="en-US" dirty="0" smtClean="0"/>
              <a:t>UN</a:t>
            </a:r>
          </a:p>
          <a:p>
            <a:pPr lvl="1"/>
            <a:r>
              <a:rPr lang="en-US" dirty="0" smtClean="0"/>
              <a:t>South </a:t>
            </a:r>
            <a:r>
              <a:rPr lang="en-US" dirty="0"/>
              <a:t>Africa - Redressing </a:t>
            </a:r>
            <a:r>
              <a:rPr lang="en-US" dirty="0" smtClean="0"/>
              <a:t>Inequities</a:t>
            </a:r>
          </a:p>
          <a:p>
            <a:pPr lvl="1"/>
            <a:r>
              <a:rPr lang="en-US" dirty="0" smtClean="0"/>
              <a:t>Eurocentric </a:t>
            </a:r>
            <a:r>
              <a:rPr lang="en-US" dirty="0"/>
              <a:t>beliefs of the colonizers ensured that Indigenous people were </a:t>
            </a:r>
            <a:r>
              <a:rPr lang="en-US" dirty="0" smtClean="0"/>
              <a:t>always </a:t>
            </a:r>
            <a:r>
              <a:rPr lang="en-US" dirty="0"/>
              <a:t>second-class</a:t>
            </a:r>
            <a:endParaRPr lang="en-CA" dirty="0"/>
          </a:p>
          <a:p>
            <a:r>
              <a:rPr lang="en-US" dirty="0" smtClean="0"/>
              <a:t>Racism </a:t>
            </a:r>
            <a:r>
              <a:rPr lang="en-US" dirty="0"/>
              <a:t>as government </a:t>
            </a:r>
            <a:r>
              <a:rPr lang="en-US" dirty="0" smtClean="0"/>
              <a:t>policy</a:t>
            </a:r>
          </a:p>
          <a:p>
            <a:pPr lvl="1"/>
            <a:r>
              <a:rPr lang="en-US" dirty="0" smtClean="0"/>
              <a:t>Blacks </a:t>
            </a:r>
            <a:r>
              <a:rPr lang="en-US" dirty="0"/>
              <a:t>barred from voting</a:t>
            </a:r>
            <a:endParaRPr lang="en-CA" dirty="0"/>
          </a:p>
          <a:p>
            <a:endParaRPr lang="en-CA"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normAutofit fontScale="92500"/>
          </a:bodyPr>
          <a:lstStyle/>
          <a:p>
            <a:r>
              <a:rPr lang="en-US" dirty="0" smtClean="0"/>
              <a:t>Apartheid</a:t>
            </a:r>
          </a:p>
          <a:p>
            <a:pPr lvl="1"/>
            <a:r>
              <a:rPr lang="en-US" dirty="0" smtClean="0"/>
              <a:t>Introduced </a:t>
            </a:r>
            <a:r>
              <a:rPr lang="en-US" dirty="0"/>
              <a:t>when indigenous people began to demand 	</a:t>
            </a:r>
            <a:r>
              <a:rPr lang="en-US" dirty="0" smtClean="0"/>
              <a:t>independence</a:t>
            </a:r>
          </a:p>
          <a:p>
            <a:pPr lvl="1"/>
            <a:r>
              <a:rPr lang="en-US" dirty="0" smtClean="0"/>
              <a:t>Segregation </a:t>
            </a:r>
            <a:r>
              <a:rPr lang="en-US" dirty="0"/>
              <a:t>in jobs, living areas, clothing, schools, </a:t>
            </a:r>
            <a:r>
              <a:rPr lang="en-US" dirty="0" smtClean="0"/>
              <a:t>etc.</a:t>
            </a:r>
          </a:p>
          <a:p>
            <a:pPr lvl="1"/>
            <a:r>
              <a:rPr lang="en-US" dirty="0" smtClean="0"/>
              <a:t>1970s </a:t>
            </a:r>
            <a:r>
              <a:rPr lang="en-US" dirty="0"/>
              <a:t>and 1980s groups struggled to end the apartheid by using </a:t>
            </a:r>
            <a:r>
              <a:rPr lang="en-US" dirty="0" smtClean="0"/>
              <a:t>  </a:t>
            </a:r>
            <a:r>
              <a:rPr lang="en-US" dirty="0"/>
              <a:t>violent and non-violent </a:t>
            </a:r>
            <a:r>
              <a:rPr lang="en-US" dirty="0" smtClean="0"/>
              <a:t>means</a:t>
            </a:r>
          </a:p>
          <a:p>
            <a:r>
              <a:rPr lang="en-US" dirty="0" smtClean="0"/>
              <a:t>End </a:t>
            </a:r>
            <a:r>
              <a:rPr lang="en-US" dirty="0"/>
              <a:t>of </a:t>
            </a:r>
            <a:r>
              <a:rPr lang="en-US" dirty="0" smtClean="0"/>
              <a:t>Apartheid</a:t>
            </a:r>
          </a:p>
          <a:p>
            <a:pPr lvl="1"/>
            <a:r>
              <a:rPr lang="en-US" dirty="0" smtClean="0"/>
              <a:t>Marked </a:t>
            </a:r>
            <a:r>
              <a:rPr lang="en-US" dirty="0"/>
              <a:t>by the student protest in </a:t>
            </a:r>
            <a:r>
              <a:rPr lang="en-US" dirty="0" smtClean="0"/>
              <a:t>Soweto</a:t>
            </a:r>
          </a:p>
          <a:p>
            <a:pPr lvl="1"/>
            <a:r>
              <a:rPr lang="en-US" dirty="0" smtClean="0"/>
              <a:t>Officers </a:t>
            </a:r>
            <a:r>
              <a:rPr lang="en-US" dirty="0"/>
              <a:t>opened fire on student </a:t>
            </a:r>
            <a:r>
              <a:rPr lang="en-US" dirty="0" smtClean="0"/>
              <a:t>protesters</a:t>
            </a:r>
            <a:endParaRPr lang="en-CA" dirty="0" smtClean="0"/>
          </a:p>
          <a:p>
            <a:pPr lvl="1"/>
            <a:r>
              <a:rPr lang="en-US" dirty="0" smtClean="0"/>
              <a:t>The </a:t>
            </a:r>
            <a:r>
              <a:rPr lang="en-US" dirty="0"/>
              <a:t>truth and reconciliation </a:t>
            </a:r>
            <a:r>
              <a:rPr lang="en-US" dirty="0" smtClean="0"/>
              <a:t>commission</a:t>
            </a:r>
          </a:p>
          <a:p>
            <a:pPr lvl="1"/>
            <a:r>
              <a:rPr lang="en-US" dirty="0" smtClean="0"/>
              <a:t>South </a:t>
            </a:r>
            <a:r>
              <a:rPr lang="en-US" dirty="0"/>
              <a:t>African government Mandela </a:t>
            </a:r>
            <a:r>
              <a:rPr lang="en-US" dirty="0" smtClean="0"/>
              <a:t>elected</a:t>
            </a:r>
          </a:p>
          <a:p>
            <a:pPr lvl="1"/>
            <a:r>
              <a:rPr lang="en-US" dirty="0" smtClean="0"/>
              <a:t>Human </a:t>
            </a:r>
            <a:r>
              <a:rPr lang="en-US" dirty="0"/>
              <a:t>rights sought, people's rights restored</a:t>
            </a:r>
            <a:endParaRPr lang="en-CA" dirty="0"/>
          </a:p>
          <a:p>
            <a:endParaRPr lang="en-CA"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Legacies </a:t>
            </a:r>
            <a:r>
              <a:rPr lang="en-US" dirty="0"/>
              <a:t>of Historical Globalization in Canada</a:t>
            </a:r>
            <a:endParaRPr lang="en-CA" dirty="0"/>
          </a:p>
          <a:p>
            <a:pPr lvl="1"/>
            <a:r>
              <a:rPr lang="en-US" dirty="0" smtClean="0"/>
              <a:t>Internment </a:t>
            </a:r>
            <a:r>
              <a:rPr lang="en-US" dirty="0"/>
              <a:t>of German, Ukrainian, and Japanese </a:t>
            </a:r>
            <a:r>
              <a:rPr lang="en-US" dirty="0" smtClean="0"/>
              <a:t>Canadians</a:t>
            </a:r>
          </a:p>
          <a:p>
            <a:pPr lvl="1"/>
            <a:r>
              <a:rPr lang="en-US" dirty="0" smtClean="0"/>
              <a:t>Seen </a:t>
            </a:r>
            <a:r>
              <a:rPr lang="en-US" dirty="0"/>
              <a:t>as "enemy aliens" during the first and second World </a:t>
            </a:r>
            <a:r>
              <a:rPr lang="en-US" dirty="0" smtClean="0"/>
              <a:t>Wars</a:t>
            </a:r>
          </a:p>
          <a:p>
            <a:pPr lvl="1"/>
            <a:r>
              <a:rPr lang="en-US" dirty="0" smtClean="0"/>
              <a:t>Held </a:t>
            </a:r>
            <a:r>
              <a:rPr lang="en-US" dirty="0"/>
              <a:t>in prison-like </a:t>
            </a:r>
            <a:r>
              <a:rPr lang="en-US" dirty="0" smtClean="0"/>
              <a:t>conditions</a:t>
            </a:r>
          </a:p>
          <a:p>
            <a:pPr lvl="1"/>
            <a:r>
              <a:rPr lang="en-US" dirty="0" smtClean="0"/>
              <a:t>Finally </a:t>
            </a:r>
            <a:r>
              <a:rPr lang="en-US" dirty="0"/>
              <a:t>receiving compensation</a:t>
            </a:r>
            <a:endParaRPr lang="en-CA" dirty="0"/>
          </a:p>
          <a:p>
            <a:endParaRPr lang="en-CA"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US" dirty="0" smtClean="0"/>
              <a:t>Legacies </a:t>
            </a:r>
            <a:r>
              <a:rPr lang="en-US" dirty="0"/>
              <a:t>of the Indian Act</a:t>
            </a:r>
            <a:endParaRPr lang="en-CA" dirty="0"/>
          </a:p>
          <a:p>
            <a:pPr lvl="1"/>
            <a:r>
              <a:rPr lang="en-US" dirty="0" smtClean="0"/>
              <a:t>Continues </a:t>
            </a:r>
            <a:r>
              <a:rPr lang="en-US" dirty="0"/>
              <a:t>to embody the legacies of </a:t>
            </a:r>
            <a:r>
              <a:rPr lang="en-US" dirty="0" smtClean="0"/>
              <a:t>colonialism</a:t>
            </a:r>
          </a:p>
          <a:p>
            <a:pPr lvl="1"/>
            <a:r>
              <a:rPr lang="en-US" dirty="0" smtClean="0"/>
              <a:t>Royal </a:t>
            </a:r>
            <a:r>
              <a:rPr lang="en-US" dirty="0"/>
              <a:t>Commission on aboriginal </a:t>
            </a:r>
            <a:r>
              <a:rPr lang="en-US" dirty="0" smtClean="0"/>
              <a:t>peoples</a:t>
            </a:r>
          </a:p>
          <a:p>
            <a:pPr lvl="1"/>
            <a:r>
              <a:rPr lang="en-US" dirty="0" smtClean="0"/>
              <a:t>Statement </a:t>
            </a:r>
            <a:r>
              <a:rPr lang="en-US" dirty="0"/>
              <a:t>of </a:t>
            </a:r>
            <a:r>
              <a:rPr lang="en-US" dirty="0" smtClean="0"/>
              <a:t>Reconciliation</a:t>
            </a:r>
          </a:p>
          <a:p>
            <a:pPr lvl="1"/>
            <a:r>
              <a:rPr lang="en-US" dirty="0" smtClean="0"/>
              <a:t>Changing </a:t>
            </a:r>
            <a:r>
              <a:rPr lang="en-US" dirty="0"/>
              <a:t>the Indian Act</a:t>
            </a:r>
            <a:endParaRPr lang="en-CA" dirty="0"/>
          </a:p>
          <a:p>
            <a:endParaRPr lang="en-CA"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785794"/>
            <a:ext cx="8229600" cy="1143000"/>
          </a:xfrm>
        </p:spPr>
        <p:txBody>
          <a:bodyPr>
            <a:normAutofit fontScale="90000"/>
          </a:bodyPr>
          <a:lstStyle/>
          <a:p>
            <a:pPr lvl="0"/>
            <a:r>
              <a:rPr lang="en-US" b="1" dirty="0"/>
              <a:t>How effectively have organizations responded to the legacies of historical globalization?</a:t>
            </a:r>
            <a:r>
              <a:rPr lang="en-CA" dirty="0"/>
              <a:t/>
            </a:r>
            <a:br>
              <a:rPr lang="en-CA" dirty="0"/>
            </a:br>
            <a:endParaRPr lang="en-CA" dirty="0"/>
          </a:p>
        </p:txBody>
      </p:sp>
      <p:sp>
        <p:nvSpPr>
          <p:cNvPr id="3" name="Content Placeholder 2"/>
          <p:cNvSpPr>
            <a:spLocks noGrp="1"/>
          </p:cNvSpPr>
          <p:nvPr>
            <p:ph idx="1"/>
          </p:nvPr>
        </p:nvSpPr>
        <p:spPr>
          <a:xfrm>
            <a:off x="457200" y="2214554"/>
            <a:ext cx="8229600" cy="3911609"/>
          </a:xfrm>
        </p:spPr>
        <p:txBody>
          <a:bodyPr>
            <a:normAutofit/>
          </a:bodyPr>
          <a:lstStyle/>
          <a:p>
            <a:r>
              <a:rPr lang="en-US" dirty="0" smtClean="0"/>
              <a:t>Non-Government Organizations</a:t>
            </a:r>
          </a:p>
          <a:p>
            <a:pPr lvl="1"/>
            <a:r>
              <a:rPr lang="en-US" dirty="0" smtClean="0"/>
              <a:t>AVEGA </a:t>
            </a:r>
            <a:r>
              <a:rPr lang="en-US" dirty="0" err="1"/>
              <a:t>Agahozo</a:t>
            </a:r>
            <a:r>
              <a:rPr lang="en-US" dirty="0"/>
              <a:t>, Greenpeace International, Doctors Without </a:t>
            </a:r>
            <a:r>
              <a:rPr lang="en-US" dirty="0" smtClean="0"/>
              <a:t>Borders</a:t>
            </a:r>
          </a:p>
          <a:p>
            <a:pPr lvl="1"/>
            <a:r>
              <a:rPr lang="en-US" dirty="0" smtClean="0"/>
              <a:t>Focus </a:t>
            </a:r>
            <a:r>
              <a:rPr lang="en-US" dirty="0"/>
              <a:t>on social, political, environmental, human, and animal rights and </a:t>
            </a:r>
            <a:r>
              <a:rPr lang="en-US" dirty="0" smtClean="0"/>
              <a:t>sometimes </a:t>
            </a:r>
            <a:r>
              <a:rPr lang="en-US" dirty="0"/>
              <a:t>deliver needed </a:t>
            </a:r>
            <a:r>
              <a:rPr lang="en-US" dirty="0" smtClean="0"/>
              <a:t>services</a:t>
            </a:r>
          </a:p>
          <a:p>
            <a:pPr lvl="1"/>
            <a:r>
              <a:rPr lang="en-US" dirty="0" smtClean="0"/>
              <a:t>Great response</a:t>
            </a:r>
            <a:r>
              <a:rPr lang="en-US" b="1" dirty="0"/>
              <a:t> </a:t>
            </a:r>
            <a:endParaRPr lang="en-CA" dirty="0"/>
          </a:p>
          <a:p>
            <a:endParaRPr lang="en-CA"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How does historical globalization continue to affect the world? </a:t>
            </a:r>
            <a:endParaRPr lang="en-CA" dirty="0"/>
          </a:p>
        </p:txBody>
      </p:sp>
      <p:sp>
        <p:nvSpPr>
          <p:cNvPr id="3" name="Content Placeholder 2"/>
          <p:cNvSpPr>
            <a:spLocks noGrp="1"/>
          </p:cNvSpPr>
          <p:nvPr>
            <p:ph idx="1"/>
          </p:nvPr>
        </p:nvSpPr>
        <p:spPr/>
        <p:txBody>
          <a:bodyPr/>
          <a:lstStyle/>
          <a:p>
            <a:r>
              <a:rPr lang="en-US" dirty="0" smtClean="0"/>
              <a:t>Global </a:t>
            </a:r>
            <a:r>
              <a:rPr lang="en-US" dirty="0"/>
              <a:t>Income </a:t>
            </a:r>
            <a:r>
              <a:rPr lang="en-US" dirty="0" smtClean="0"/>
              <a:t>Inequality</a:t>
            </a:r>
          </a:p>
          <a:p>
            <a:pPr lvl="1"/>
            <a:r>
              <a:rPr lang="en-US" dirty="0" smtClean="0"/>
              <a:t>Caucasian </a:t>
            </a:r>
            <a:r>
              <a:rPr lang="en-US" dirty="0"/>
              <a:t>based countries have the highest in the </a:t>
            </a:r>
            <a:r>
              <a:rPr lang="en-US" dirty="0" smtClean="0"/>
              <a:t>world</a:t>
            </a:r>
          </a:p>
          <a:p>
            <a:pPr lvl="1"/>
            <a:r>
              <a:rPr lang="en-US" dirty="0" smtClean="0"/>
              <a:t>Unequal </a:t>
            </a:r>
            <a:r>
              <a:rPr lang="en-US" dirty="0"/>
              <a:t>Foreign </a:t>
            </a:r>
            <a:r>
              <a:rPr lang="en-US" dirty="0" smtClean="0"/>
              <a:t>Aid</a:t>
            </a:r>
          </a:p>
          <a:p>
            <a:r>
              <a:rPr lang="en-US" dirty="0" smtClean="0"/>
              <a:t>Darfur</a:t>
            </a:r>
          </a:p>
          <a:p>
            <a:pPr lvl="1"/>
            <a:r>
              <a:rPr lang="en-US" dirty="0" smtClean="0"/>
              <a:t>A </a:t>
            </a:r>
            <a:r>
              <a:rPr lang="en-US" dirty="0"/>
              <a:t>repeat of Rwanda?</a:t>
            </a:r>
            <a:endParaRPr lang="en-CA" dirty="0"/>
          </a:p>
          <a:p>
            <a:endParaRPr lang="en-CA"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Key Terms - Chapter 8</a:t>
            </a:r>
            <a:r>
              <a:rPr lang="en-CA" dirty="0"/>
              <a:t/>
            </a:r>
            <a:br>
              <a:rPr lang="en-CA" dirty="0"/>
            </a:br>
            <a:endParaRPr lang="en-CA" dirty="0"/>
          </a:p>
        </p:txBody>
      </p:sp>
      <p:sp>
        <p:nvSpPr>
          <p:cNvPr id="3" name="Content Placeholder 2"/>
          <p:cNvSpPr>
            <a:spLocks noGrp="1"/>
          </p:cNvSpPr>
          <p:nvPr>
            <p:ph idx="1"/>
          </p:nvPr>
        </p:nvSpPr>
        <p:spPr>
          <a:xfrm>
            <a:off x="457200" y="1071546"/>
            <a:ext cx="8229600" cy="5054617"/>
          </a:xfrm>
        </p:spPr>
        <p:txBody>
          <a:bodyPr>
            <a:normAutofit fontScale="92500" lnSpcReduction="20000"/>
          </a:bodyPr>
          <a:lstStyle/>
          <a:p>
            <a:r>
              <a:rPr lang="en-US" b="1" dirty="0"/>
              <a:t>Genocide- </a:t>
            </a:r>
            <a:r>
              <a:rPr lang="en-US" dirty="0"/>
              <a:t>The mass killings of human beings, especially a targeted group of people. </a:t>
            </a:r>
            <a:r>
              <a:rPr lang="en-US" dirty="0" smtClean="0"/>
              <a:t>Usually </a:t>
            </a:r>
            <a:r>
              <a:rPr lang="en-US" dirty="0"/>
              <a:t>has something to do with religious beliefs, race, </a:t>
            </a:r>
            <a:r>
              <a:rPr lang="en-US" dirty="0" smtClean="0"/>
              <a:t>etc.</a:t>
            </a:r>
          </a:p>
          <a:p>
            <a:r>
              <a:rPr lang="en-US" b="1" dirty="0" err="1" smtClean="0"/>
              <a:t>Gacaca</a:t>
            </a:r>
            <a:r>
              <a:rPr lang="en-US" b="1" dirty="0" smtClean="0"/>
              <a:t> </a:t>
            </a:r>
            <a:r>
              <a:rPr lang="en-US" b="1" dirty="0"/>
              <a:t>Courts-</a:t>
            </a:r>
            <a:r>
              <a:rPr lang="en-US" dirty="0"/>
              <a:t> Community courts established in Rwanda to try low-level officials and </a:t>
            </a:r>
            <a:r>
              <a:rPr lang="en-US" dirty="0" smtClean="0"/>
              <a:t>ordinary </a:t>
            </a:r>
            <a:r>
              <a:rPr lang="en-US" dirty="0"/>
              <a:t>people accused of taking part in the Rwandan genocide. The </a:t>
            </a:r>
            <a:r>
              <a:rPr lang="en-US" dirty="0" smtClean="0"/>
              <a:t>purpose </a:t>
            </a:r>
            <a:r>
              <a:rPr lang="en-US" dirty="0"/>
              <a:t>of these courts was to speed up the process of bringing to </a:t>
            </a:r>
            <a:r>
              <a:rPr lang="en-US" dirty="0" smtClean="0"/>
              <a:t>justice </a:t>
            </a:r>
            <a:r>
              <a:rPr lang="en-US" dirty="0"/>
              <a:t>those who had participated in the genocide and to </a:t>
            </a:r>
            <a:r>
              <a:rPr lang="en-US" dirty="0" smtClean="0"/>
              <a:t>encourage </a:t>
            </a:r>
            <a:r>
              <a:rPr lang="en-US" dirty="0"/>
              <a:t>reconciliation.</a:t>
            </a:r>
            <a:endParaRPr lang="en-CA" dirty="0"/>
          </a:p>
          <a:p>
            <a:r>
              <a:rPr lang="en-US" b="1" dirty="0" smtClean="0"/>
              <a:t>Apartheid- </a:t>
            </a:r>
            <a:r>
              <a:rPr lang="en-US" dirty="0"/>
              <a:t>An Afrikaans word that refers to a policy of segregating and discriminating </a:t>
            </a:r>
            <a:r>
              <a:rPr lang="en-US" dirty="0" smtClean="0"/>
              <a:t>against </a:t>
            </a:r>
            <a:r>
              <a:rPr lang="en-US" dirty="0"/>
              <a:t>non-whites in South Africa</a:t>
            </a:r>
            <a:r>
              <a:rPr lang="en-US" dirty="0" smtClean="0"/>
              <a:t>.</a:t>
            </a:r>
            <a:r>
              <a:rPr lang="en-US" b="1" dirty="0"/>
              <a:t> </a:t>
            </a:r>
            <a:endParaRPr lang="en-CA" dirty="0"/>
          </a:p>
          <a:p>
            <a:endParaRPr lang="en-CA"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483245"/>
          </a:xfrm>
        </p:spPr>
        <p:txBody>
          <a:bodyPr>
            <a:normAutofit fontScale="85000" lnSpcReduction="20000"/>
          </a:bodyPr>
          <a:lstStyle/>
          <a:p>
            <a:r>
              <a:rPr lang="en-US" b="1" dirty="0"/>
              <a:t>Enemy Aliens- </a:t>
            </a:r>
            <a:r>
              <a:rPr lang="en-US" dirty="0"/>
              <a:t>Labels assigned during World War I and World War II to people from countries that were at war with Canada. The rights of enemy aliens were sometimes restricted, and some were even interned in camps.</a:t>
            </a:r>
            <a:endParaRPr lang="en-CA" dirty="0"/>
          </a:p>
          <a:p>
            <a:r>
              <a:rPr lang="en-US" b="1" dirty="0"/>
              <a:t> </a:t>
            </a:r>
            <a:r>
              <a:rPr lang="en-US" b="1" dirty="0" smtClean="0"/>
              <a:t>Non-Government </a:t>
            </a:r>
            <a:r>
              <a:rPr lang="en-US" b="1" dirty="0"/>
              <a:t>Organizations- </a:t>
            </a:r>
            <a:r>
              <a:rPr lang="en-US" dirty="0"/>
              <a:t>An organization established by groups of people to work toward specific goals and to gain public support in achieving these goals. NGOs depend on volunteer workers and donations, but they may also receive grants or contracts from governments. They may influence government policies at national and international levels.</a:t>
            </a:r>
            <a:endParaRPr lang="en-CA" dirty="0"/>
          </a:p>
          <a:p>
            <a:r>
              <a:rPr lang="en-US" b="1" dirty="0" smtClean="0"/>
              <a:t>Foreign </a:t>
            </a:r>
            <a:r>
              <a:rPr lang="en-US" b="1" dirty="0"/>
              <a:t>Aid- </a:t>
            </a:r>
            <a:r>
              <a:rPr lang="en-US" dirty="0"/>
              <a:t>Money, supplies, and other goods, as well as expertise, given by one country to another</a:t>
            </a:r>
            <a:r>
              <a:rPr lang="en-US" dirty="0" smtClean="0"/>
              <a:t>.</a:t>
            </a:r>
            <a:endParaRPr lang="en-CA" dirty="0"/>
          </a:p>
          <a:p>
            <a:endParaRPr lang="en-C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a:bodyPr>
          <a:lstStyle/>
          <a:p>
            <a:r>
              <a:rPr lang="en-US" dirty="0" smtClean="0"/>
              <a:t>3rd Round</a:t>
            </a:r>
            <a:endParaRPr lang="en-CA" dirty="0" smtClean="0"/>
          </a:p>
          <a:p>
            <a:pPr lvl="1"/>
            <a:r>
              <a:rPr lang="en-US" dirty="0" smtClean="0"/>
              <a:t>Currently occurring</a:t>
            </a:r>
          </a:p>
          <a:p>
            <a:pPr lvl="1"/>
            <a:r>
              <a:rPr lang="en-US" dirty="0" smtClean="0"/>
              <a:t>Rapid </a:t>
            </a:r>
            <a:r>
              <a:rPr lang="en-US" dirty="0"/>
              <a:t>growth of world </a:t>
            </a:r>
            <a:r>
              <a:rPr lang="en-US" dirty="0" smtClean="0"/>
              <a:t>markets</a:t>
            </a:r>
          </a:p>
          <a:p>
            <a:pPr lvl="1"/>
            <a:r>
              <a:rPr lang="en-US" dirty="0" smtClean="0"/>
              <a:t>Will </a:t>
            </a:r>
            <a:r>
              <a:rPr lang="en-US" dirty="0"/>
              <a:t>be marked by the rise of China and India as </a:t>
            </a:r>
            <a:r>
              <a:rPr lang="en-US" dirty="0" smtClean="0"/>
              <a:t> </a:t>
            </a:r>
            <a:r>
              <a:rPr lang="en-US" dirty="0"/>
              <a:t>economic </a:t>
            </a:r>
            <a:r>
              <a:rPr lang="en-US" dirty="0" smtClean="0"/>
              <a:t>powers</a:t>
            </a:r>
            <a:endParaRPr lang="en-CA" dirty="0" smtClean="0"/>
          </a:p>
          <a:p>
            <a:r>
              <a:rPr lang="en-US" dirty="0" smtClean="0"/>
              <a:t>Concept </a:t>
            </a:r>
            <a:r>
              <a:rPr lang="en-US" dirty="0"/>
              <a:t>of Historical </a:t>
            </a:r>
            <a:r>
              <a:rPr lang="en-US" dirty="0" smtClean="0"/>
              <a:t>Globalization</a:t>
            </a:r>
            <a:endParaRPr lang="en-CA" dirty="0" smtClean="0"/>
          </a:p>
          <a:p>
            <a:pPr lvl="1"/>
            <a:r>
              <a:rPr lang="en-US" dirty="0" err="1" smtClean="0"/>
              <a:t>Sheshabalaya's</a:t>
            </a:r>
            <a:r>
              <a:rPr lang="en-US" dirty="0" smtClean="0"/>
              <a:t> </a:t>
            </a:r>
            <a:r>
              <a:rPr lang="en-US" dirty="0"/>
              <a:t>second </a:t>
            </a:r>
            <a:r>
              <a:rPr lang="en-US" dirty="0" smtClean="0"/>
              <a:t>Round</a:t>
            </a:r>
          </a:p>
          <a:p>
            <a:pPr lvl="1"/>
            <a:r>
              <a:rPr lang="en-US" dirty="0" smtClean="0"/>
              <a:t>Christopher </a:t>
            </a:r>
            <a:r>
              <a:rPr lang="en-US" dirty="0"/>
              <a:t>Columbus</a:t>
            </a:r>
            <a:endParaRPr lang="en-CA"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554683"/>
          </a:xfrm>
        </p:spPr>
        <p:txBody>
          <a:bodyPr>
            <a:normAutofit/>
          </a:bodyPr>
          <a:lstStyle/>
          <a:p>
            <a:r>
              <a:rPr lang="en-US" b="1" dirty="0"/>
              <a:t>Gross National Income- </a:t>
            </a:r>
            <a:r>
              <a:rPr lang="en-US" dirty="0"/>
              <a:t>The amount of money earned by everyone in a country</a:t>
            </a:r>
            <a:r>
              <a:rPr lang="en-US" dirty="0" smtClean="0"/>
              <a:t>.</a:t>
            </a:r>
            <a:r>
              <a:rPr lang="en-US" dirty="0"/>
              <a:t> </a:t>
            </a:r>
            <a:endParaRPr lang="en-CA" dirty="0"/>
          </a:p>
          <a:p>
            <a:r>
              <a:rPr lang="en-US" b="1" dirty="0"/>
              <a:t>Reconciliation- </a:t>
            </a:r>
            <a:r>
              <a:rPr lang="en-US" dirty="0"/>
              <a:t>Changing for the better a relationship between two or more persons or </a:t>
            </a:r>
            <a:r>
              <a:rPr lang="en-US" dirty="0" smtClean="0"/>
              <a:t>  </a:t>
            </a:r>
            <a:r>
              <a:rPr lang="en-US" dirty="0"/>
              <a:t>groups of persons</a:t>
            </a:r>
            <a:r>
              <a:rPr lang="en-US" dirty="0" smtClean="0"/>
              <a:t>.</a:t>
            </a:r>
            <a:endParaRPr lang="en-CA" dirty="0"/>
          </a:p>
          <a:p>
            <a:r>
              <a:rPr lang="en-US" b="1" dirty="0"/>
              <a:t>Commission- </a:t>
            </a:r>
            <a:r>
              <a:rPr lang="en-US" dirty="0"/>
              <a:t>A special group delegated to consider an important issue</a:t>
            </a:r>
            <a:r>
              <a:rPr lang="en-US" dirty="0" smtClean="0"/>
              <a:t>.</a:t>
            </a:r>
            <a:endParaRPr lang="en-CA" dirty="0"/>
          </a:p>
          <a:p>
            <a:endParaRPr lang="en-CA"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endParaRPr lang="en-CA"/>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endParaRPr lang="en-CA"/>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428604"/>
            <a:ext cx="8229600" cy="1143000"/>
          </a:xfrm>
        </p:spPr>
        <p:txBody>
          <a:bodyPr>
            <a:normAutofit fontScale="90000"/>
          </a:bodyPr>
          <a:lstStyle/>
          <a:p>
            <a:pPr lvl="0"/>
            <a:r>
              <a:rPr lang="en-US" b="1" dirty="0"/>
              <a:t>How did the foundations of historical globalization affect people?</a:t>
            </a:r>
            <a:r>
              <a:rPr lang="en-CA" dirty="0"/>
              <a:t/>
            </a:r>
            <a:br>
              <a:rPr lang="en-CA" dirty="0"/>
            </a:br>
            <a:endParaRPr lang="en-CA" dirty="0"/>
          </a:p>
        </p:txBody>
      </p:sp>
      <p:sp>
        <p:nvSpPr>
          <p:cNvPr id="3" name="Content Placeholder 2"/>
          <p:cNvSpPr>
            <a:spLocks noGrp="1"/>
          </p:cNvSpPr>
          <p:nvPr>
            <p:ph idx="1"/>
          </p:nvPr>
        </p:nvSpPr>
        <p:spPr/>
        <p:txBody>
          <a:bodyPr>
            <a:normAutofit/>
          </a:bodyPr>
          <a:lstStyle/>
          <a:p>
            <a:r>
              <a:rPr lang="en-US" dirty="0" smtClean="0"/>
              <a:t>Rise </a:t>
            </a:r>
            <a:r>
              <a:rPr lang="en-US" dirty="0"/>
              <a:t>of a European Middle </a:t>
            </a:r>
            <a:r>
              <a:rPr lang="en-US" dirty="0" smtClean="0"/>
              <a:t>Class</a:t>
            </a:r>
          </a:p>
          <a:p>
            <a:pPr lvl="1"/>
            <a:r>
              <a:rPr lang="en-US" dirty="0" smtClean="0"/>
              <a:t>Social </a:t>
            </a:r>
            <a:r>
              <a:rPr lang="en-US" dirty="0"/>
              <a:t>status determined by </a:t>
            </a:r>
            <a:r>
              <a:rPr lang="en-US" dirty="0" smtClean="0"/>
              <a:t>wealth</a:t>
            </a:r>
            <a:endParaRPr lang="en-CA" dirty="0" smtClean="0"/>
          </a:p>
          <a:p>
            <a:pPr lvl="1"/>
            <a:r>
              <a:rPr lang="en-US" dirty="0" smtClean="0"/>
              <a:t>People </a:t>
            </a:r>
            <a:r>
              <a:rPr lang="en-US" dirty="0"/>
              <a:t>became independent in order to </a:t>
            </a:r>
            <a:r>
              <a:rPr lang="en-US" dirty="0" smtClean="0"/>
              <a:t>survive</a:t>
            </a:r>
          </a:p>
          <a:p>
            <a:pPr lvl="1"/>
            <a:r>
              <a:rPr lang="en-US" dirty="0" smtClean="0"/>
              <a:t>Individualism</a:t>
            </a:r>
            <a:endParaRPr lang="en-CA" dirty="0" smtClean="0"/>
          </a:p>
          <a:p>
            <a:pPr lvl="1"/>
            <a:r>
              <a:rPr lang="en-US" dirty="0" smtClean="0"/>
              <a:t>New </a:t>
            </a:r>
            <a:r>
              <a:rPr lang="en-US" dirty="0"/>
              <a:t>values and opinions </a:t>
            </a:r>
            <a:r>
              <a:rPr lang="en-US" dirty="0" smtClean="0"/>
              <a:t>nationwide</a:t>
            </a:r>
            <a:endParaRPr lang="en-CA" dirty="0" smtClean="0"/>
          </a:p>
          <a:p>
            <a:pPr lvl="1"/>
            <a:r>
              <a:rPr lang="en-US" dirty="0" smtClean="0"/>
              <a:t>Trade </a:t>
            </a:r>
            <a:r>
              <a:rPr lang="en-US" dirty="0"/>
              <a:t>became even more </a:t>
            </a:r>
            <a:r>
              <a:rPr lang="en-US" dirty="0" smtClean="0"/>
              <a:t>important</a:t>
            </a:r>
            <a:endParaRPr lang="en-CA" dirty="0" smtClean="0"/>
          </a:p>
          <a:p>
            <a:pPr lvl="1"/>
            <a:r>
              <a:rPr lang="en-US" dirty="0" smtClean="0"/>
              <a:t>Profits </a:t>
            </a:r>
            <a:r>
              <a:rPr lang="en-US" dirty="0"/>
              <a:t>increased by expansion</a:t>
            </a:r>
            <a:endParaRPr lang="en-CA" dirty="0"/>
          </a:p>
          <a:p>
            <a:endParaRPr lang="en-CA"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a:bodyPr>
          <a:lstStyle/>
          <a:p>
            <a:r>
              <a:rPr lang="en-US" dirty="0" smtClean="0"/>
              <a:t>Embracing </a:t>
            </a:r>
            <a:r>
              <a:rPr lang="en-US" dirty="0"/>
              <a:t>New </a:t>
            </a:r>
            <a:r>
              <a:rPr lang="en-US" dirty="0" smtClean="0"/>
              <a:t>Ideas</a:t>
            </a:r>
            <a:endParaRPr lang="en-CA" dirty="0" smtClean="0"/>
          </a:p>
          <a:p>
            <a:pPr lvl="1"/>
            <a:r>
              <a:rPr lang="en-US" dirty="0" smtClean="0"/>
              <a:t>New </a:t>
            </a:r>
            <a:r>
              <a:rPr lang="en-US" dirty="0"/>
              <a:t>ideas and </a:t>
            </a:r>
            <a:r>
              <a:rPr lang="en-US" dirty="0" smtClean="0"/>
              <a:t>technologies</a:t>
            </a:r>
            <a:endParaRPr lang="en-CA" dirty="0" smtClean="0"/>
          </a:p>
          <a:p>
            <a:pPr lvl="1"/>
            <a:r>
              <a:rPr lang="en-US" dirty="0" smtClean="0"/>
              <a:t>supported </a:t>
            </a:r>
            <a:r>
              <a:rPr lang="en-US" dirty="0"/>
              <a:t>by growth of towns and cities and by </a:t>
            </a:r>
            <a:r>
              <a:rPr lang="en-US" dirty="0" smtClean="0"/>
              <a:t> </a:t>
            </a:r>
            <a:r>
              <a:rPr lang="en-US" dirty="0"/>
              <a:t>increasing importance of </a:t>
            </a:r>
            <a:r>
              <a:rPr lang="en-US" dirty="0" smtClean="0"/>
              <a:t>trade</a:t>
            </a:r>
          </a:p>
          <a:p>
            <a:pPr lvl="1"/>
            <a:r>
              <a:rPr lang="en-US" dirty="0" smtClean="0"/>
              <a:t>Indo-Arabic </a:t>
            </a:r>
            <a:r>
              <a:rPr lang="en-US" dirty="0"/>
              <a:t>number </a:t>
            </a:r>
            <a:r>
              <a:rPr lang="en-US" dirty="0" smtClean="0"/>
              <a:t>system</a:t>
            </a:r>
          </a:p>
          <a:p>
            <a:pPr lvl="1"/>
            <a:r>
              <a:rPr lang="en-US" dirty="0" smtClean="0"/>
              <a:t>Helped </a:t>
            </a:r>
            <a:r>
              <a:rPr lang="en-US" dirty="0"/>
              <a:t>lay the foundations of historical globalization</a:t>
            </a:r>
            <a:endParaRPr lang="en-CA" dirty="0"/>
          </a:p>
          <a:p>
            <a:pPr>
              <a:buNone/>
            </a:pPr>
            <a:endParaRPr lang="en-CA"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5538" name="Picture 2" descr="http://blog.derestricted.com/wp-content/uploads/2008/08/numbersystems1.jpg"/>
          <p:cNvPicPr>
            <a:picLocks noChangeAspect="1" noChangeArrowheads="1"/>
          </p:cNvPicPr>
          <p:nvPr/>
        </p:nvPicPr>
        <p:blipFill>
          <a:blip r:embed="rId2"/>
          <a:srcRect/>
          <a:stretch>
            <a:fillRect/>
          </a:stretch>
        </p:blipFill>
        <p:spPr bwMode="auto">
          <a:xfrm>
            <a:off x="0" y="0"/>
            <a:ext cx="9107343" cy="6715148"/>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401080" cy="5857916"/>
          </a:xfrm>
        </p:spPr>
        <p:txBody>
          <a:bodyPr>
            <a:normAutofit/>
          </a:bodyPr>
          <a:lstStyle/>
          <a:p>
            <a:r>
              <a:rPr lang="en-US" dirty="0" smtClean="0"/>
              <a:t>New </a:t>
            </a:r>
            <a:r>
              <a:rPr lang="en-US" dirty="0"/>
              <a:t>Ideas, New Technologies, and Historical </a:t>
            </a:r>
            <a:r>
              <a:rPr lang="en-US" dirty="0" smtClean="0"/>
              <a:t>Globalization</a:t>
            </a:r>
          </a:p>
          <a:p>
            <a:pPr lvl="1"/>
            <a:r>
              <a:rPr lang="en-US" dirty="0" smtClean="0"/>
              <a:t>9th-13th </a:t>
            </a:r>
            <a:r>
              <a:rPr lang="en-US" dirty="0"/>
              <a:t>century innovations to develop </a:t>
            </a:r>
            <a:r>
              <a:rPr lang="en-US" dirty="0" smtClean="0"/>
              <a:t>technologies</a:t>
            </a:r>
          </a:p>
          <a:p>
            <a:pPr lvl="1"/>
            <a:r>
              <a:rPr lang="en-US" dirty="0" smtClean="0"/>
              <a:t>Made </a:t>
            </a:r>
            <a:r>
              <a:rPr lang="en-US" dirty="0"/>
              <a:t>travel, trade, exploration, and conquest </a:t>
            </a:r>
            <a:r>
              <a:rPr lang="en-US" dirty="0" smtClean="0"/>
              <a:t>easier.</a:t>
            </a:r>
          </a:p>
          <a:p>
            <a:pPr lvl="1"/>
            <a:r>
              <a:rPr lang="en-US" dirty="0" smtClean="0"/>
              <a:t>Introduction </a:t>
            </a:r>
            <a:r>
              <a:rPr lang="en-US" dirty="0"/>
              <a:t>of new </a:t>
            </a:r>
            <a:r>
              <a:rPr lang="en-US" dirty="0" smtClean="0"/>
              <a:t>sails</a:t>
            </a:r>
          </a:p>
          <a:p>
            <a:pPr lvl="1"/>
            <a:r>
              <a:rPr lang="en-US" dirty="0" smtClean="0"/>
              <a:t>Improvements </a:t>
            </a:r>
            <a:r>
              <a:rPr lang="en-US" dirty="0"/>
              <a:t>in navigational </a:t>
            </a:r>
            <a:r>
              <a:rPr lang="en-US" dirty="0" smtClean="0"/>
              <a:t>technology</a:t>
            </a:r>
          </a:p>
          <a:p>
            <a:pPr lvl="1"/>
            <a:r>
              <a:rPr lang="en-US" dirty="0" smtClean="0"/>
              <a:t>Gunpowder</a:t>
            </a:r>
            <a:r>
              <a:rPr lang="en-US" dirty="0"/>
              <a:t>, muskets, and </a:t>
            </a:r>
            <a:endParaRPr lang="en-US" dirty="0" smtClean="0"/>
          </a:p>
          <a:p>
            <a:pPr lvl="1">
              <a:buNone/>
            </a:pPr>
            <a:r>
              <a:rPr lang="en-US" dirty="0" smtClean="0"/>
              <a:t>cannons </a:t>
            </a:r>
            <a:r>
              <a:rPr lang="en-US" dirty="0"/>
              <a:t>produced</a:t>
            </a:r>
            <a:endParaRPr lang="en-CA" dirty="0"/>
          </a:p>
          <a:p>
            <a:endParaRPr lang="en-CA" dirty="0"/>
          </a:p>
        </p:txBody>
      </p:sp>
      <p:pic>
        <p:nvPicPr>
          <p:cNvPr id="45058" name="Picture 2" descr="http://www.castletown.org.im/heritage/images/gun_flash_1s.jpg"/>
          <p:cNvPicPr>
            <a:picLocks noChangeAspect="1" noChangeArrowheads="1"/>
          </p:cNvPicPr>
          <p:nvPr/>
        </p:nvPicPr>
        <p:blipFill>
          <a:blip r:embed="rId2"/>
          <a:srcRect/>
          <a:stretch>
            <a:fillRect/>
          </a:stretch>
        </p:blipFill>
        <p:spPr bwMode="auto">
          <a:xfrm>
            <a:off x="5334000" y="4357694"/>
            <a:ext cx="3810000" cy="2500306"/>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TotalTime>
  <Words>2138</Words>
  <Application>Microsoft Office PowerPoint</Application>
  <PresentationFormat>On-screen Show (4:3)</PresentationFormat>
  <Paragraphs>319</Paragraphs>
  <Slides>52</Slides>
  <Notes>0</Notes>
  <HiddenSlides>0</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Office Theme</vt:lpstr>
      <vt:lpstr>RI#2 Historical Globalization</vt:lpstr>
      <vt:lpstr>Why or how did early globalization begin? </vt:lpstr>
      <vt:lpstr>PowerPoint Presentation</vt:lpstr>
      <vt:lpstr>PowerPoint Presentation</vt:lpstr>
      <vt:lpstr>PowerPoint Presentation</vt:lpstr>
      <vt:lpstr>How did the foundations of historical globalization affect people? </vt:lpstr>
      <vt:lpstr>PowerPoint Presentation</vt:lpstr>
      <vt:lpstr>PowerPoint Presentation</vt:lpstr>
      <vt:lpstr>PowerPoint Presentation</vt:lpstr>
      <vt:lpstr>PowerPoint Presentation</vt:lpstr>
      <vt:lpstr>How did the consequences of historical globalization affect people? </vt:lpstr>
      <vt:lpstr>PowerPoint Presentation</vt:lpstr>
      <vt:lpstr>PowerPoint Presentation</vt:lpstr>
      <vt:lpstr>PowerPoint Presentation</vt:lpstr>
      <vt:lpstr>Key Terms (Ch. 5) </vt:lpstr>
      <vt:lpstr>PowerPoint Presentation</vt:lpstr>
      <vt:lpstr>Chapter 6 - Legacies of Globalization</vt:lpstr>
      <vt:lpstr> What are some legacies of historical globalization? </vt:lpstr>
      <vt:lpstr>How has cultural contact affected people? </vt:lpstr>
      <vt:lpstr>PowerPoint Presentation</vt:lpstr>
      <vt:lpstr>How has the exchange of goods and technologies affected people? </vt:lpstr>
      <vt:lpstr>How are the legacies of historical globalization continuing to affect people? </vt:lpstr>
      <vt:lpstr>Key Terms (Ch. 6) </vt:lpstr>
      <vt:lpstr>PowerPoint Presentation</vt:lpstr>
      <vt:lpstr>Chapter 7 - Legacies of Historical Globalization in Canada </vt:lpstr>
      <vt:lpstr>How did historical globalization affect Canada? </vt:lpstr>
      <vt:lpstr>PowerPoint Presentation</vt:lpstr>
      <vt:lpstr>What are some legacies of historical globalization in Canada? </vt:lpstr>
      <vt:lpstr>PowerPoint Presentation</vt:lpstr>
      <vt:lpstr>PowerPoint Presentation</vt:lpstr>
      <vt:lpstr>PowerPoint Presentation</vt:lpstr>
      <vt:lpstr>How has historical globalization affected the indigenous peoples of Canada? </vt:lpstr>
      <vt:lpstr>PowerPoint Presentation</vt:lpstr>
      <vt:lpstr>How do some legacies of historical globalization continue to affect Canada? </vt:lpstr>
      <vt:lpstr>Key Terms (Ch. 7) </vt:lpstr>
      <vt:lpstr>PowerPoint Presentation</vt:lpstr>
      <vt:lpstr>PowerPoint Presentation</vt:lpstr>
      <vt:lpstr>Chapter 8 - Living With the Legacies of Historical Globalization</vt:lpstr>
      <vt:lpstr>How effectively have people responded to the legacies of historical globalization? </vt:lpstr>
      <vt:lpstr>PowerPoint Presentation</vt:lpstr>
      <vt:lpstr>PowerPoint Presentation</vt:lpstr>
      <vt:lpstr>How effectively have governments responded to the legacies of historical globalization? </vt:lpstr>
      <vt:lpstr>PowerPoint Presentation</vt:lpstr>
      <vt:lpstr>PowerPoint Presentation</vt:lpstr>
      <vt:lpstr>PowerPoint Presentation</vt:lpstr>
      <vt:lpstr>How effectively have organizations responded to the legacies of historical globalization? </vt:lpstr>
      <vt:lpstr>How does historical globalization continue to affect the world? </vt:lpstr>
      <vt:lpstr>Key Terms - Chapter 8 </vt:lpstr>
      <vt:lpstr>PowerPoint Presentation</vt:lpstr>
      <vt:lpstr>PowerPoint Presentation</vt:lpstr>
      <vt:lpstr>PowerPoint Presentation</vt:lpstr>
      <vt:lpstr>PowerPoint Presentation</vt:lpstr>
    </vt:vector>
  </TitlesOfParts>
  <Company>GPCSD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RI#2 Historical Globalization</dc:title>
  <dc:creator>gregoryoppedisano</dc:creator>
  <cp:lastModifiedBy>GPCSD</cp:lastModifiedBy>
  <cp:revision>37</cp:revision>
  <dcterms:created xsi:type="dcterms:W3CDTF">2010-11-25T16:25:57Z</dcterms:created>
  <dcterms:modified xsi:type="dcterms:W3CDTF">2011-11-15T16:05:46Z</dcterms:modified>
</cp:coreProperties>
</file>