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9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B49E5-9913-4F2F-AB39-ABAEDEFD34C9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E5175-1BE9-4F5A-8906-F07485D8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3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AC22E77-3C4A-4E6C-A6F4-E196C22DF977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803-D504-457A-92E9-9976A068288D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55F9-B975-4365-8C0A-597D8DFB68CC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C88C-7C2E-44CB-96C2-593180122933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A9C-CC56-428C-A63B-B982B0E0CBC7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B6F1-AA03-4EE3-9259-2C61CB70F330}" type="datetime1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945B-CDD6-4EFC-93BB-0AEE46E143D4}" type="datetime1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86-C7E3-4DA9-92F0-0A27DA08DC4D}" type="datetime1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6EA1-2D85-4105-84F5-1B83E6B93701}" type="datetime1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BD6B7FE-16D9-4564-A3E4-705A47651B72}" type="datetime1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8EF4474-9526-46B3-8CBD-528C6B30EEC6}" type="datetime1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4A6114-3994-4DCE-8ED0-6D8C8EF7EEA1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Self-Determination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 – page 180</a:t>
            </a:r>
          </a:p>
          <a:p>
            <a:r>
              <a:rPr lang="en-US" dirty="0" smtClean="0"/>
              <a:t>So 2.9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Kosovo – SD or Sovereignty</a:t>
            </a:r>
            <a:r>
              <a:rPr lang="en-US" sz="1800" dirty="0" smtClean="0"/>
              <a:t>(</a:t>
            </a:r>
            <a:r>
              <a:rPr lang="en-US" sz="1800" dirty="0" err="1" smtClean="0"/>
              <a:t>pg</a:t>
            </a:r>
            <a:r>
              <a:rPr lang="en-US" sz="1800" dirty="0" smtClean="0"/>
              <a:t> 175)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Until Kosovo declared independence in 2008, it had been a province of Serbia.</a:t>
            </a:r>
          </a:p>
          <a:p>
            <a:r>
              <a:rPr lang="en-US" dirty="0" smtClean="0"/>
              <a:t>Many Albanian (green) Kosovars welcomed independence, but many Serbian (red) Kosovars did not (meant </a:t>
            </a:r>
          </a:p>
          <a:p>
            <a:pPr marL="0" indent="0">
              <a:buNone/>
            </a:pPr>
            <a:r>
              <a:rPr lang="en-US" dirty="0" smtClean="0"/>
              <a:t>losing part of their country).</a:t>
            </a:r>
          </a:p>
          <a:p>
            <a:r>
              <a:rPr lang="en-US" dirty="0" smtClean="0"/>
              <a:t>An independent Kosovo </a:t>
            </a:r>
          </a:p>
          <a:p>
            <a:pPr marL="0" indent="0">
              <a:buNone/>
            </a:pPr>
            <a:r>
              <a:rPr lang="en-US" dirty="0" smtClean="0"/>
              <a:t>threatened Serbian </a:t>
            </a:r>
          </a:p>
          <a:p>
            <a:pPr marL="0" indent="0">
              <a:buNone/>
            </a:pPr>
            <a:r>
              <a:rPr lang="en-US" dirty="0" smtClean="0"/>
              <a:t>Sovereignty.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67596"/>
            <a:ext cx="2209799" cy="258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2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Picturing the Pursuit of Self-Determination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different types of Self-Determination:</a:t>
            </a:r>
          </a:p>
          <a:p>
            <a:r>
              <a:rPr lang="en-US" dirty="0" smtClean="0"/>
              <a:t>1.  Political SD</a:t>
            </a:r>
          </a:p>
          <a:p>
            <a:r>
              <a:rPr lang="en-US" dirty="0" smtClean="0"/>
              <a:t>2.  Cultural SD</a:t>
            </a:r>
          </a:p>
          <a:p>
            <a:r>
              <a:rPr lang="en-US" dirty="0" smtClean="0"/>
              <a:t>3.  Economic SD</a:t>
            </a:r>
          </a:p>
          <a:p>
            <a:r>
              <a:rPr lang="en-US" dirty="0" smtClean="0"/>
              <a:t>4.  Social SD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35017"/>
          </a:xfrm>
        </p:spPr>
        <p:txBody>
          <a:bodyPr>
            <a:noAutofit/>
          </a:bodyPr>
          <a:lstStyle/>
          <a:p>
            <a:r>
              <a:rPr lang="en-US" sz="3600" dirty="0" smtClean="0"/>
              <a:t>Types of National Self-Determination – </a:t>
            </a:r>
            <a:r>
              <a:rPr lang="en-US" sz="1800" dirty="0" smtClean="0"/>
              <a:t>complete attachment #1 –</a:t>
            </a:r>
            <a:r>
              <a:rPr lang="en-US" sz="1800" dirty="0" err="1" smtClean="0"/>
              <a:t>handin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the photographs on pages 176-77 to complete the following chart: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27041"/>
              </p:ext>
            </p:extLst>
          </p:nvPr>
        </p:nvGraphicFramePr>
        <p:xfrm>
          <a:off x="1524000" y="2057400"/>
          <a:ext cx="6096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900838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National Self-Deter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people want to control?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does the photo</a:t>
                      </a:r>
                      <a:r>
                        <a:rPr lang="en-US" baseline="0" dirty="0" smtClean="0"/>
                        <a:t> show?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conflicting interests are involved?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other photo</a:t>
                      </a:r>
                      <a:r>
                        <a:rPr lang="en-US" baseline="0" dirty="0" smtClean="0"/>
                        <a:t> would show something similar?</a:t>
                      </a:r>
                      <a:endParaRPr lang="en-US" dirty="0"/>
                    </a:p>
                  </a:txBody>
                  <a:tcPr/>
                </a:tc>
              </a:tr>
              <a:tr h="3653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340">
                <a:tc>
                  <a:txBody>
                    <a:bodyPr/>
                    <a:lstStyle/>
                    <a:p>
                      <a:r>
                        <a:rPr lang="en-US" dirty="0" smtClean="0"/>
                        <a:t>Cultural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3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3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/>
          <a:lstStyle/>
          <a:p>
            <a:r>
              <a:rPr lang="en-US" dirty="0" smtClean="0"/>
              <a:t>Political SD…example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57246"/>
              </p:ext>
            </p:extLst>
          </p:nvPr>
        </p:nvGraphicFramePr>
        <p:xfrm>
          <a:off x="1828800" y="1600200"/>
          <a:ext cx="583089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178"/>
                <a:gridCol w="1166178"/>
                <a:gridCol w="1166178"/>
                <a:gridCol w="1166178"/>
                <a:gridCol w="1166178"/>
              </a:tblGrid>
              <a:tr h="1978152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National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people want</a:t>
                      </a:r>
                      <a:r>
                        <a:rPr lang="en-US" baseline="0" dirty="0" smtClean="0"/>
                        <a:t> to control?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does the photo show?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conflicting interests are involved?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other photo would</a:t>
                      </a:r>
                      <a:r>
                        <a:rPr lang="en-US" baseline="0" dirty="0" smtClean="0"/>
                        <a:t> show something similar?</a:t>
                      </a:r>
                      <a:endParaRPr lang="en-US" dirty="0"/>
                    </a:p>
                  </a:txBody>
                  <a:tcPr/>
                </a:tc>
              </a:tr>
              <a:tr h="2517648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gov’ts actions; control over territory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Princip</a:t>
                      </a:r>
                      <a:r>
                        <a:rPr lang="en-US" baseline="0" dirty="0" smtClean="0"/>
                        <a:t> –</a:t>
                      </a:r>
                      <a:r>
                        <a:rPr lang="en-US" dirty="0" smtClean="0"/>
                        <a:t>Serb –hoping this act would lead to a </a:t>
                      </a:r>
                      <a:r>
                        <a:rPr lang="en-US" dirty="0" err="1" smtClean="0"/>
                        <a:t>slavic</a:t>
                      </a:r>
                      <a:r>
                        <a:rPr lang="en-US" dirty="0" smtClean="0"/>
                        <a:t> 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Slav’s national</a:t>
                      </a:r>
                      <a:r>
                        <a:rPr lang="en-US" baseline="0" dirty="0" smtClean="0"/>
                        <a:t> interests vs. Austria’s interests in keeping an empire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Taliban fighters in Afghanistan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Pursuing National Self-Determination in Indochina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early 1900’s, much of SE Asia was ruled by European countries. </a:t>
            </a:r>
          </a:p>
          <a:p>
            <a:r>
              <a:rPr lang="en-US" dirty="0" smtClean="0"/>
              <a:t>France controlled Vietnam,</a:t>
            </a:r>
          </a:p>
          <a:p>
            <a:pPr marL="0" indent="0">
              <a:buNone/>
            </a:pPr>
            <a:r>
              <a:rPr lang="en-US" dirty="0" smtClean="0"/>
              <a:t> Laos and Cambodia and</a:t>
            </a:r>
          </a:p>
          <a:p>
            <a:pPr marL="0" indent="0">
              <a:buNone/>
            </a:pPr>
            <a:r>
              <a:rPr lang="en-US" dirty="0" smtClean="0"/>
              <a:t> renamed the region French </a:t>
            </a:r>
          </a:p>
          <a:p>
            <a:pPr marL="0" indent="0">
              <a:buNone/>
            </a:pPr>
            <a:r>
              <a:rPr lang="en-US" dirty="0" smtClean="0"/>
              <a:t>Indochina.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85" y="2590799"/>
            <a:ext cx="2362877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9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invades Indochina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Japan invaded Indochina during WWII, some people wanted to pursue NSD.</a:t>
            </a:r>
          </a:p>
          <a:p>
            <a:r>
              <a:rPr lang="en-US" dirty="0" smtClean="0"/>
              <a:t>In Vietnam, Ho Chi Minh (communist) founded the Viet Minh = independence movement to fight the Japanese. </a:t>
            </a:r>
          </a:p>
          <a:p>
            <a:r>
              <a:rPr lang="en-US" dirty="0" smtClean="0"/>
              <a:t>When WWII ended, France took back original control of Vietnam, but Ho &amp; the Viet Minh kept fighting for independence.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9163"/>
            <a:ext cx="3810000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9163"/>
            <a:ext cx="3025222" cy="402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&amp; South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war between the </a:t>
            </a:r>
          </a:p>
          <a:p>
            <a:pPr marL="0" indent="0">
              <a:buNone/>
            </a:pPr>
            <a:r>
              <a:rPr lang="en-US" dirty="0" smtClean="0"/>
              <a:t>Vietnamese and the French </a:t>
            </a:r>
          </a:p>
          <a:p>
            <a:pPr marL="0" indent="0">
              <a:buNone/>
            </a:pPr>
            <a:r>
              <a:rPr lang="en-US" dirty="0" smtClean="0"/>
              <a:t>finally ended in 1954 with the</a:t>
            </a:r>
          </a:p>
          <a:p>
            <a:pPr marL="0" indent="0">
              <a:buNone/>
            </a:pPr>
            <a:r>
              <a:rPr lang="en-US" dirty="0" smtClean="0"/>
              <a:t> defeat of France.</a:t>
            </a:r>
          </a:p>
          <a:p>
            <a:r>
              <a:rPr lang="en-US" dirty="0" smtClean="0"/>
              <a:t>Vietnam was divided into the</a:t>
            </a:r>
          </a:p>
          <a:p>
            <a:pPr marL="0" indent="0">
              <a:buNone/>
            </a:pPr>
            <a:r>
              <a:rPr lang="en-US" dirty="0" smtClean="0"/>
              <a:t> communist north (supported</a:t>
            </a:r>
          </a:p>
          <a:p>
            <a:pPr marL="0" indent="0">
              <a:buNone/>
            </a:pPr>
            <a:r>
              <a:rPr lang="en-US" dirty="0" smtClean="0"/>
              <a:t> by China &amp; SU) and the</a:t>
            </a:r>
          </a:p>
          <a:p>
            <a:pPr marL="0" indent="0">
              <a:buNone/>
            </a:pPr>
            <a:r>
              <a:rPr lang="en-US" dirty="0" smtClean="0"/>
              <a:t> democratic south (supported by US).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85937"/>
            <a:ext cx="24003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1"/>
            <a:ext cx="6196405" cy="3829049"/>
          </a:xfrm>
        </p:spPr>
        <p:txBody>
          <a:bodyPr>
            <a:normAutofit/>
          </a:bodyPr>
          <a:lstStyle/>
          <a:p>
            <a:r>
              <a:rPr lang="en-US" dirty="0" smtClean="0"/>
              <a:t>1969 – 500 000 US troops fought North Vietnam and into Cambodia.</a:t>
            </a:r>
          </a:p>
          <a:p>
            <a:r>
              <a:rPr lang="en-US" dirty="0" smtClean="0"/>
              <a:t>America national interest was to stop the spread of communism in SE Asia.</a:t>
            </a:r>
          </a:p>
          <a:p>
            <a:r>
              <a:rPr lang="en-US" dirty="0" smtClean="0"/>
              <a:t>President Eisenhower</a:t>
            </a:r>
          </a:p>
          <a:p>
            <a:pPr marL="0" indent="0">
              <a:buNone/>
            </a:pPr>
            <a:r>
              <a:rPr lang="en-US" dirty="0" smtClean="0"/>
              <a:t> used the domino theory</a:t>
            </a:r>
          </a:p>
          <a:p>
            <a:pPr marL="0" indent="0">
              <a:buNone/>
            </a:pPr>
            <a:r>
              <a:rPr lang="en-US" dirty="0" smtClean="0"/>
              <a:t> to explain how communist</a:t>
            </a:r>
          </a:p>
          <a:p>
            <a:pPr marL="0" indent="0">
              <a:buNone/>
            </a:pPr>
            <a:r>
              <a:rPr lang="en-US" dirty="0" smtClean="0"/>
              <a:t> China and Russia might </a:t>
            </a:r>
          </a:p>
          <a:p>
            <a:pPr marL="0" indent="0">
              <a:buNone/>
            </a:pPr>
            <a:r>
              <a:rPr lang="en-US" dirty="0" smtClean="0"/>
              <a:t>take over all SE Asia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22707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/>
          <a:lstStyle/>
          <a:p>
            <a:r>
              <a:rPr lang="en-US" dirty="0" smtClean="0"/>
              <a:t>1976, Communist leader, Pol Pot and the Khmer Rouge party controlled the country.  </a:t>
            </a:r>
          </a:p>
          <a:p>
            <a:r>
              <a:rPr lang="en-US" dirty="0" smtClean="0"/>
              <a:t>For  years people were brutalized by them. They had to give up their religion, private property, money. </a:t>
            </a:r>
          </a:p>
          <a:p>
            <a:r>
              <a:rPr lang="en-US" dirty="0" smtClean="0"/>
              <a:t>1.5 million were starved </a:t>
            </a:r>
          </a:p>
          <a:p>
            <a:pPr marL="0" indent="0">
              <a:buNone/>
            </a:pPr>
            <a:r>
              <a:rPr lang="en-US" dirty="0" smtClean="0"/>
              <a:t>murdered or died under </a:t>
            </a:r>
          </a:p>
          <a:p>
            <a:pPr marL="0" indent="0">
              <a:buNone/>
            </a:pPr>
            <a:r>
              <a:rPr lang="en-US" dirty="0" smtClean="0"/>
              <a:t>Pol Pot’s dictatorship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6955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1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National Self-Determination?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trying to gain or keep the power to control their own affairs</a:t>
            </a:r>
          </a:p>
          <a:p>
            <a:r>
              <a:rPr lang="en-US" dirty="0" smtClean="0"/>
              <a:t>They want to make their own decisions about what is in their national interests.</a:t>
            </a:r>
            <a:endParaRPr lang="en-US" dirty="0"/>
          </a:p>
        </p:txBody>
      </p:sp>
      <p:pic>
        <p:nvPicPr>
          <p:cNvPr id="1026" name="Picture 2" descr="http://filipspagnoli.files.wordpress.com/2008/04/c2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42509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Seeking Justice in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1"/>
            <a:ext cx="6196405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Vietnamese forces overthrew Pol Pot in 1979.</a:t>
            </a:r>
          </a:p>
          <a:p>
            <a:r>
              <a:rPr lang="en-US" dirty="0" smtClean="0"/>
              <a:t>Cambodia became a constitutional monarchy (democracy) but was still unstable.  </a:t>
            </a:r>
          </a:p>
          <a:p>
            <a:r>
              <a:rPr lang="en-US" dirty="0" smtClean="0"/>
              <a:t>1993 Cambodians voted in UN</a:t>
            </a:r>
          </a:p>
          <a:p>
            <a:pPr marL="0" indent="0">
              <a:buNone/>
            </a:pPr>
            <a:r>
              <a:rPr lang="en-US" dirty="0" smtClean="0"/>
              <a:t> supervised election, but peace </a:t>
            </a:r>
          </a:p>
          <a:p>
            <a:pPr marL="0" indent="0">
              <a:buNone/>
            </a:pPr>
            <a:r>
              <a:rPr lang="en-US" dirty="0" smtClean="0"/>
              <a:t>was not achieved until 1998.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19744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Self-Determination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/>
          <a:lstStyle/>
          <a:p>
            <a:r>
              <a:rPr lang="en-US" dirty="0" smtClean="0"/>
              <a:t>At the beginning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 Britain ruled over India, Pakistan, Bangladesh and Sri Lanka.  </a:t>
            </a:r>
          </a:p>
          <a:p>
            <a:r>
              <a:rPr lang="en-US" dirty="0" smtClean="0"/>
              <a:t>Britain had trading rights (East Indian Company) over India, much like British had the Hudson’s Bay Company in Canada.</a:t>
            </a:r>
          </a:p>
          <a:p>
            <a:r>
              <a:rPr lang="en-US" dirty="0" smtClean="0"/>
              <a:t>1858, British had direct control over India, and they did not consult the people – Indian national interests were not considered.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Rise of Indian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– Indian nationalist movements gained strength – wanted the right to control themselves.</a:t>
            </a:r>
          </a:p>
          <a:p>
            <a:r>
              <a:rPr lang="en-US" dirty="0" smtClean="0"/>
              <a:t>British allowed them a parliament, with very little power.</a:t>
            </a:r>
          </a:p>
          <a:p>
            <a:r>
              <a:rPr lang="en-US" dirty="0" smtClean="0"/>
              <a:t>1920’s – Mohandas Gandhi (lawyer) began to emerge as leader of self-determination movement in India.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 rot="-60000">
            <a:off x="1157668" y="4645362"/>
            <a:ext cx="3048891" cy="11508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-fought for rights for South Africans </a:t>
            </a:r>
          </a:p>
          <a:p>
            <a:r>
              <a:rPr lang="en-US" dirty="0" smtClean="0"/>
              <a:t>-believed in non-violence, civil disobedience</a:t>
            </a:r>
          </a:p>
          <a:p>
            <a:r>
              <a:rPr lang="en-US" dirty="0" smtClean="0"/>
              <a:t>-salt march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09217"/>
            <a:ext cx="320040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4" y="1600200"/>
            <a:ext cx="3352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Pakistan </a:t>
            </a:r>
            <a:r>
              <a:rPr lang="en-US" sz="1600" dirty="0" err="1" smtClean="0"/>
              <a:t>pg</a:t>
            </a:r>
            <a:r>
              <a:rPr lang="en-US" sz="1600" dirty="0" smtClean="0"/>
              <a:t> 181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Mohandas Gandhi wanted Muslims and Hindus to live together in one country.</a:t>
            </a:r>
          </a:p>
          <a:p>
            <a:r>
              <a:rPr lang="en-US" dirty="0" smtClean="0"/>
              <a:t>Muhammad Ali Jinnah (leader of the Muslim League) wanted </a:t>
            </a:r>
          </a:p>
          <a:p>
            <a:pPr marL="0" indent="0">
              <a:buNone/>
            </a:pPr>
            <a:r>
              <a:rPr lang="en-US" dirty="0" smtClean="0"/>
              <a:t>    Muslims</a:t>
            </a:r>
          </a:p>
          <a:p>
            <a:pPr marL="0" indent="0">
              <a:buNone/>
            </a:pPr>
            <a:r>
              <a:rPr lang="en-US" dirty="0" smtClean="0"/>
              <a:t>    to have their own</a:t>
            </a:r>
          </a:p>
          <a:p>
            <a:pPr marL="0" indent="0">
              <a:buNone/>
            </a:pPr>
            <a:r>
              <a:rPr lang="en-US" dirty="0" smtClean="0"/>
              <a:t>    country.  Ali’s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ideas prevailed.</a:t>
            </a:r>
          </a:p>
          <a:p>
            <a:r>
              <a:rPr lang="en-US" sz="2200" b="1" dirty="0"/>
              <a:t>Muslims moved from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    India </a:t>
            </a:r>
            <a:r>
              <a:rPr lang="en-US" sz="2200" b="1" dirty="0"/>
              <a:t>to Pakistan and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Hindus </a:t>
            </a:r>
            <a:r>
              <a:rPr lang="en-US" sz="2200" b="1" dirty="0"/>
              <a:t>went from Pakistan to </a:t>
            </a:r>
            <a:r>
              <a:rPr lang="en-US" sz="2200" b="1" dirty="0" smtClean="0"/>
              <a:t>India.</a:t>
            </a:r>
            <a:endParaRPr lang="en-US" sz="2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04160"/>
            <a:ext cx="350123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5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Kashmir NSD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Kasmiri</a:t>
            </a:r>
            <a:r>
              <a:rPr lang="en-US" dirty="0" smtClean="0"/>
              <a:t> people lived in a clearly defined territory in the NW Himalaya Mountains.  They spoke Kashmiri, a distinct language and were a distinct cultural group.</a:t>
            </a:r>
          </a:p>
          <a:p>
            <a:r>
              <a:rPr lang="en-US" dirty="0" smtClean="0"/>
              <a:t>1947, British, Indian &amp; Pakistan leaders decided that Kashmiris should have the right to decide whether to join India or Pakistan.</a:t>
            </a:r>
          </a:p>
          <a:p>
            <a:r>
              <a:rPr lang="en-US" dirty="0" smtClean="0"/>
              <a:t>UN held a plebiscite on the issue.  But before this occurred, India invaded and took control of the Kashmir territory.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8200"/>
            <a:ext cx="6196405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Kashmiri people have never been allowed to vote on their future.  </a:t>
            </a:r>
          </a:p>
          <a:p>
            <a:r>
              <a:rPr lang="en-US" dirty="0" smtClean="0"/>
              <a:t>Kashmiri people have resisted Indian control, and this has often led to violence.</a:t>
            </a:r>
          </a:p>
          <a:p>
            <a:r>
              <a:rPr lang="en-US" dirty="0" smtClean="0"/>
              <a:t>Today, many Kashmiri people want complete independence, not join India or Pakistan</a:t>
            </a:r>
          </a:p>
          <a:p>
            <a:r>
              <a:rPr lang="en-US" dirty="0" smtClean="0"/>
              <a:t>Many Kashmiri </a:t>
            </a:r>
          </a:p>
          <a:p>
            <a:pPr marL="0" indent="0">
              <a:buNone/>
            </a:pPr>
            <a:r>
              <a:rPr lang="en-US" dirty="0" smtClean="0"/>
              <a:t>     people have </a:t>
            </a:r>
          </a:p>
          <a:p>
            <a:pPr marL="0" indent="0">
              <a:buNone/>
            </a:pPr>
            <a:r>
              <a:rPr lang="en-US" dirty="0" smtClean="0"/>
              <a:t>     disappeared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India occupied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Kashmir.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3492284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2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NSD in Tibet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/>
          <a:lstStyle/>
          <a:p>
            <a:r>
              <a:rPr lang="en-US" dirty="0" smtClean="0"/>
              <a:t>2008, China (Beijing) hosted the Summer Olympics.</a:t>
            </a:r>
          </a:p>
          <a:p>
            <a:r>
              <a:rPr lang="en-US" dirty="0" smtClean="0"/>
              <a:t>Tibet took the opportunity to publicize their demands for national self-determination.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74" y="3505200"/>
            <a:ext cx="3552825" cy="27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2667000" cy="229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Tibet &amp;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Autonomous Region of Tibet is a province of China.</a:t>
            </a:r>
          </a:p>
          <a:p>
            <a:r>
              <a:rPr lang="en-US" dirty="0" smtClean="0"/>
              <a:t>Tibetans had their own </a:t>
            </a:r>
          </a:p>
          <a:p>
            <a:pPr marL="0" indent="0">
              <a:buNone/>
            </a:pPr>
            <a:r>
              <a:rPr lang="en-US" dirty="0" smtClean="0"/>
              <a:t>   culture, language, traditions </a:t>
            </a:r>
          </a:p>
          <a:p>
            <a:pPr marL="0" indent="0">
              <a:buNone/>
            </a:pPr>
            <a:r>
              <a:rPr lang="en-US" dirty="0" smtClean="0"/>
              <a:t>   and religion  (ruled by the</a:t>
            </a:r>
          </a:p>
          <a:p>
            <a:pPr marL="0" indent="0">
              <a:buNone/>
            </a:pPr>
            <a:r>
              <a:rPr lang="en-US" dirty="0" smtClean="0"/>
              <a:t>   Dalai Lama – hold political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and spiritual power.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2857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and Tibet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/>
          <a:lstStyle/>
          <a:p>
            <a:r>
              <a:rPr lang="en-US" dirty="0" smtClean="0"/>
              <a:t>1950, when India and Pakistan were establishing their own independent gov’ts, China invaded Tibet.</a:t>
            </a:r>
          </a:p>
          <a:p>
            <a:r>
              <a:rPr lang="en-US" dirty="0" smtClean="0"/>
              <a:t>The Dalai Lama asked the UN for help.</a:t>
            </a:r>
          </a:p>
          <a:p>
            <a:r>
              <a:rPr lang="en-US" dirty="0" smtClean="0"/>
              <a:t>He said the people of Tibet have been ‘compelled by force to become a part of China against their will and consent’.</a:t>
            </a:r>
          </a:p>
          <a:p>
            <a:r>
              <a:rPr lang="en-US" dirty="0" smtClean="0"/>
              <a:t>UN said China and Tibet should resolve the problem.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295401"/>
            <a:ext cx="6254044" cy="1371600"/>
          </a:xfrm>
        </p:spPr>
        <p:txBody>
          <a:bodyPr/>
          <a:lstStyle/>
          <a:p>
            <a:r>
              <a:rPr lang="en-US" dirty="0" smtClean="0"/>
              <a:t>National Self-Determination Case Study’s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2743200"/>
            <a:ext cx="6231467" cy="312420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/>
              <a:t>Timor-Leste</a:t>
            </a:r>
          </a:p>
          <a:p>
            <a:r>
              <a:rPr lang="en-US" sz="3200" b="1" dirty="0" smtClean="0"/>
              <a:t>Vietnam</a:t>
            </a:r>
          </a:p>
          <a:p>
            <a:r>
              <a:rPr lang="en-US" sz="3200" b="1" dirty="0" smtClean="0"/>
              <a:t>Cambodia</a:t>
            </a:r>
          </a:p>
          <a:p>
            <a:r>
              <a:rPr lang="en-US" sz="3200" b="1" dirty="0" smtClean="0"/>
              <a:t>India</a:t>
            </a:r>
          </a:p>
          <a:p>
            <a:r>
              <a:rPr lang="en-US" sz="3200" b="1" dirty="0" smtClean="0"/>
              <a:t>Pakistan</a:t>
            </a:r>
          </a:p>
          <a:p>
            <a:r>
              <a:rPr lang="en-US" sz="3200" b="1" dirty="0" smtClean="0"/>
              <a:t>Kashmir</a:t>
            </a:r>
          </a:p>
          <a:p>
            <a:r>
              <a:rPr lang="en-US" sz="3200" b="1" dirty="0" smtClean="0"/>
              <a:t>Tibet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23" y="1598023"/>
            <a:ext cx="3192078" cy="136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124200"/>
            <a:ext cx="453289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1264"/>
            <a:ext cx="3742122" cy="21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truggle </a:t>
            </a:r>
            <a:r>
              <a:rPr lang="en-US" dirty="0"/>
              <a:t>C</a:t>
            </a:r>
            <a:r>
              <a:rPr lang="en-US" dirty="0" smtClean="0"/>
              <a:t>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the Chinese took greater control of the gov’t, the Dalai Lama and his gov’t fled to India.</a:t>
            </a:r>
          </a:p>
          <a:p>
            <a:r>
              <a:rPr lang="en-US" dirty="0" smtClean="0"/>
              <a:t>The Chinese put down the Buddhist religion, destroyed monasteries and outlawed Tibetan customs and culture.  </a:t>
            </a:r>
          </a:p>
          <a:p>
            <a:r>
              <a:rPr lang="en-US" dirty="0" smtClean="0"/>
              <a:t>Thousands of Tibetan civilians and Buddhist monks and nuns were killed, imprisoned or sent in exile…Tibetan cultural genocide.   </a:t>
            </a:r>
          </a:p>
          <a:p>
            <a:r>
              <a:rPr lang="en-US" dirty="0" smtClean="0"/>
              <a:t>Complete Attachments 2 &amp; 3.  Hand in.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254044" cy="1362075"/>
          </a:xfrm>
        </p:spPr>
        <p:txBody>
          <a:bodyPr/>
          <a:lstStyle/>
          <a:p>
            <a:r>
              <a:rPr lang="en-US" dirty="0" smtClean="0"/>
              <a:t>National Self-Determination in Canada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048000"/>
            <a:ext cx="6231467" cy="1986845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First Nations</a:t>
            </a:r>
          </a:p>
          <a:p>
            <a:r>
              <a:rPr lang="en-US" sz="3200" b="1" i="1" dirty="0" smtClean="0"/>
              <a:t>Inuit</a:t>
            </a:r>
          </a:p>
          <a:p>
            <a:r>
              <a:rPr lang="en-US" sz="3200" b="1" i="1" dirty="0" smtClean="0"/>
              <a:t>Metis</a:t>
            </a:r>
          </a:p>
          <a:p>
            <a:r>
              <a:rPr lang="en-US" sz="3200" b="1" i="1" dirty="0" smtClean="0"/>
              <a:t>Quebec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Aboriginal Independence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147943"/>
          </a:xfrm>
        </p:spPr>
        <p:txBody>
          <a:bodyPr/>
          <a:lstStyle/>
          <a:p>
            <a:r>
              <a:rPr lang="en-US" dirty="0" smtClean="0"/>
              <a:t>Long before the British and the French came to Canada,  Aboriginals were independent.</a:t>
            </a:r>
          </a:p>
          <a:p>
            <a:r>
              <a:rPr lang="en-US" dirty="0" smtClean="0"/>
              <a:t>They made their own laws, provided their own physical and economic security, and lived by their own cultures and values.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82291"/>
            <a:ext cx="2990850" cy="189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0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Nations Pursuit of 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062343"/>
          </a:xfrm>
        </p:spPr>
        <p:txBody>
          <a:bodyPr>
            <a:normAutofit/>
          </a:bodyPr>
          <a:lstStyle/>
          <a:p>
            <a:r>
              <a:rPr lang="en-US" dirty="0" smtClean="0"/>
              <a:t>Assembly of First Nations (AFN) believe self-determination involves the right of people to freely:</a:t>
            </a:r>
          </a:p>
          <a:p>
            <a:pPr lvl="1"/>
            <a:r>
              <a:rPr lang="en-US" dirty="0" smtClean="0"/>
              <a:t>Decide their own political status and pursue their economic, social and cultural development</a:t>
            </a:r>
          </a:p>
          <a:p>
            <a:pPr lvl="1"/>
            <a:r>
              <a:rPr lang="en-US" dirty="0" smtClean="0"/>
              <a:t>Dispose of and benefit from their wealth and natural resources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Conflicting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people’s right to self-determination may conflict with a nation-state’s right to sovereignty</a:t>
            </a:r>
          </a:p>
          <a:p>
            <a:r>
              <a:rPr lang="en-US" dirty="0" smtClean="0"/>
              <a:t>In 1990, Aboriginals told the Royal Commission on Aboriginal People’s that they did not want independence, but they wanted the right to self-government.</a:t>
            </a:r>
          </a:p>
          <a:p>
            <a:r>
              <a:rPr lang="en-US" dirty="0" smtClean="0"/>
              <a:t>Told that SD includes governance, so Indigenous peoples are entitled to choose their own gov’t </a:t>
            </a:r>
            <a:r>
              <a:rPr lang="en-US" b="1" dirty="0" smtClean="0"/>
              <a:t>within</a:t>
            </a:r>
            <a:r>
              <a:rPr lang="en-US" dirty="0" smtClean="0"/>
              <a:t> existing states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Self-Determination must include…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Settling land claims and regaining control of economic development</a:t>
            </a:r>
          </a:p>
          <a:p>
            <a:r>
              <a:rPr lang="en-US" dirty="0" smtClean="0"/>
              <a:t>Passing on to their children their culture and values…several educational offer teaching of First Nations culture and history.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Inuit Pursuit of Self-Determination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614543"/>
          </a:xfrm>
        </p:spPr>
        <p:txBody>
          <a:bodyPr/>
          <a:lstStyle/>
          <a:p>
            <a:r>
              <a:rPr lang="en-US" dirty="0" smtClean="0"/>
              <a:t>1999 – Creation of Nunavut demonstrates how the Canadian gov’t  and Aboriginal Communities can work successfully together.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37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23812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3685903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1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Metis Pursuit of Self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2452743"/>
          </a:xfrm>
        </p:spPr>
        <p:txBody>
          <a:bodyPr/>
          <a:lstStyle/>
          <a:p>
            <a:r>
              <a:rPr lang="en-US" dirty="0" smtClean="0"/>
              <a:t>Alberta is the only province in Canada with Metis Settlements (degree of self-governance)</a:t>
            </a:r>
          </a:p>
          <a:p>
            <a:r>
              <a:rPr lang="en-US" dirty="0" smtClean="0"/>
              <a:t>Metis Nation of Alberta continues to fight for the right to self-determination and self-government.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Metis Settlements in Alberta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39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r="6563"/>
          <a:stretch>
            <a:fillRect/>
          </a:stretch>
        </p:blipFill>
        <p:spPr bwMode="auto">
          <a:xfrm rot="60000">
            <a:off x="4680260" y="865187"/>
            <a:ext cx="3288226" cy="512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7"/>
          </a:xfrm>
        </p:spPr>
        <p:txBody>
          <a:bodyPr/>
          <a:lstStyle/>
          <a:p>
            <a:r>
              <a:rPr lang="en-US" dirty="0" smtClean="0"/>
              <a:t>Timor-Leste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046669"/>
          </a:xfrm>
        </p:spPr>
        <p:txBody>
          <a:bodyPr/>
          <a:lstStyle/>
          <a:p>
            <a:r>
              <a:rPr lang="en-US" dirty="0" smtClean="0"/>
              <a:t>Also know as East Timor – was a colony of Portugal.</a:t>
            </a:r>
          </a:p>
          <a:p>
            <a:r>
              <a:rPr lang="en-US" dirty="0" smtClean="0"/>
              <a:t>When the Portuguese left in 1975, Indonesia invaded Timor-Leste.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40" y="3354494"/>
            <a:ext cx="2427860" cy="252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51485"/>
            <a:ext cx="2438400" cy="262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Quebec and National Self-Determination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Francophone Quebecois identify themselves as a distinct cultural group.</a:t>
            </a:r>
          </a:p>
          <a:p>
            <a:r>
              <a:rPr lang="en-US" dirty="0" smtClean="0"/>
              <a:t>They share a language, historical tradition and a traditional territory.</a:t>
            </a:r>
          </a:p>
          <a:p>
            <a:r>
              <a:rPr lang="en-US" dirty="0" smtClean="0"/>
              <a:t>Many Aboriginal/English speaking Quebecers may not want to pursue SD which may clash with French Separatists.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“If Quebec leaves Canada, Aboriginals would leave Quebec and stay with  Canada”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362200"/>
            <a:ext cx="6196405" cy="914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41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362200"/>
            <a:ext cx="38195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Unintended Results of Pursuing National Self-Determination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191-193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Realities of Self-Determination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Often, people often lose their homes, personal security, economic prosperity and if they leave their homeland, may lose their cultural heritage.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43</a:t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94" y="3657600"/>
            <a:ext cx="3791155" cy="252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5029618" y="1152728"/>
            <a:ext cx="3048866" cy="611453"/>
          </a:xfrm>
        </p:spPr>
        <p:txBody>
          <a:bodyPr/>
          <a:lstStyle/>
          <a:p>
            <a:r>
              <a:rPr lang="en-US" dirty="0" smtClean="0"/>
              <a:t>Refugees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2006 – nearly 32 million people around the world were living as refugees</a:t>
            </a:r>
          </a:p>
          <a:p>
            <a:r>
              <a:rPr lang="en-US" dirty="0" smtClean="0"/>
              <a:t>A refugee is someone who is forced to leave their home to seek safety because of war, natural disaster, or persecution.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3" y="1295400"/>
            <a:ext cx="416535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2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3018"/>
            <a:ext cx="6248399" cy="468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Countries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countries that take in refugees.</a:t>
            </a:r>
          </a:p>
          <a:p>
            <a:r>
              <a:rPr lang="en-US" dirty="0" smtClean="0"/>
              <a:t>The sudden arrival of a flood of refugees can strain the resources of a host country and often causes resentment.</a:t>
            </a:r>
          </a:p>
          <a:p>
            <a:r>
              <a:rPr lang="en-US" dirty="0" smtClean="0"/>
              <a:t>UN and NGO’s try to assist.  </a:t>
            </a:r>
          </a:p>
          <a:p>
            <a:r>
              <a:rPr lang="en-US" dirty="0" smtClean="0"/>
              <a:t>Some Afghan refugees have been in Pakistani refugee camps since 1979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 rot="-60000">
            <a:off x="1096632" y="837755"/>
            <a:ext cx="3063240" cy="2744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Refugees were fleeing conflicts in many areas.</a:t>
            </a:r>
            <a:br>
              <a:rPr lang="en-US" sz="3100" dirty="0" smtClean="0"/>
            </a:br>
            <a:r>
              <a:rPr lang="en-US" sz="3100" dirty="0" smtClean="0"/>
              <a:t>Host countries were also trying to send many refugees away…</a:t>
            </a:r>
            <a:endParaRPr lang="en-US" sz="310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 rot="-60000">
            <a:off x="1153128" y="3733801"/>
            <a:ext cx="3044952" cy="19903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cartoonists message about refugees’ chance of finding safety?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47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384793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6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U.N. Intervention?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461760" cy="3970469"/>
          </a:xfrm>
        </p:spPr>
        <p:txBody>
          <a:bodyPr/>
          <a:lstStyle/>
          <a:p>
            <a:r>
              <a:rPr lang="en-US" dirty="0" smtClean="0"/>
              <a:t>The U.N. demanded the invaders leave - didn’t, yet the U.N. did nothing to force them</a:t>
            </a:r>
          </a:p>
          <a:p>
            <a:r>
              <a:rPr lang="en-US" dirty="0" smtClean="0"/>
              <a:t>So for years, the people of Timor-Leste struggled to gain self-determination.</a:t>
            </a:r>
          </a:p>
          <a:p>
            <a:r>
              <a:rPr lang="en-US" dirty="0" smtClean="0"/>
              <a:t>200 000 Timorese had been killed, and the country in ruins.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77503"/>
            <a:ext cx="3505200" cy="220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/>
          <a:lstStyle/>
          <a:p>
            <a:r>
              <a:rPr lang="en-US" dirty="0" smtClean="0"/>
              <a:t>Plebiscite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August 1999, U.N. held a plebiscite (a non-binding vote) in Timor-Leste.</a:t>
            </a:r>
          </a:p>
          <a:p>
            <a:r>
              <a:rPr lang="en-US" dirty="0" smtClean="0"/>
              <a:t>Question was….do you want complete independence or to remain part of Indonesia?  Most chose independence, but a violent minority were violently opposed.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Self-Determination is difficult for Timor-Leste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2002, Timor-Leste officially gained independence and a U.N. mission was sent to keep </a:t>
            </a:r>
            <a:r>
              <a:rPr lang="en-US" dirty="0" smtClean="0"/>
              <a:t>peace.</a:t>
            </a:r>
          </a:p>
          <a:p>
            <a:r>
              <a:rPr lang="en-US" dirty="0" smtClean="0"/>
              <a:t>That mission ended in 2005, but in 2006 the mission reopened because of violence.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464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Self-Determination in 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Wilson called for ‘free self-determination of nations’ in Northern Europe.  </a:t>
            </a:r>
          </a:p>
          <a:p>
            <a:r>
              <a:rPr lang="en-US" dirty="0" smtClean="0"/>
              <a:t>It did not apply to other nations such as Timor-Leste.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79555"/>
            <a:ext cx="2362200" cy="232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Self-Determination and Nation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Self-determination can unite or drive people apart.  The violence in Timor-Leste after the plebiscite was caused by conflicting ideas of self-determination.  </a:t>
            </a:r>
          </a:p>
          <a:p>
            <a:r>
              <a:rPr lang="en-US" dirty="0" smtClean="0"/>
              <a:t>The UN charter states who has the right to self-determination and what this right means.  </a:t>
            </a:r>
          </a:p>
          <a:p>
            <a:r>
              <a:rPr lang="en-US" dirty="0" smtClean="0"/>
              <a:t>But the charter does not say what happens when people within sovereign countries want self-determination.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484</TotalTime>
  <Words>1908</Words>
  <Application>Microsoft Office PowerPoint</Application>
  <PresentationFormat>On-screen Show (4:3)</PresentationFormat>
  <Paragraphs>297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Pushpin</vt:lpstr>
      <vt:lpstr>National Self-Determination</vt:lpstr>
      <vt:lpstr>What is National Self-Determination?</vt:lpstr>
      <vt:lpstr>National Self-Determination Case Study’s</vt:lpstr>
      <vt:lpstr>Timor-Leste</vt:lpstr>
      <vt:lpstr>U.N. Intervention?</vt:lpstr>
      <vt:lpstr>Plebiscite</vt:lpstr>
      <vt:lpstr>Self-Determination is difficult for Timor-Leste</vt:lpstr>
      <vt:lpstr>Self-Determination in 1918</vt:lpstr>
      <vt:lpstr>Self-Determination and Nation States</vt:lpstr>
      <vt:lpstr>Kosovo – SD or Sovereignty(pg 175)</vt:lpstr>
      <vt:lpstr>Picturing the Pursuit of Self-Determination </vt:lpstr>
      <vt:lpstr>Types of National Self-Determination – complete attachment #1 –handin.</vt:lpstr>
      <vt:lpstr>Political SD…example</vt:lpstr>
      <vt:lpstr>Pursuing National Self-Determination in Indochina</vt:lpstr>
      <vt:lpstr>Japan invades Indochina</vt:lpstr>
      <vt:lpstr>PowerPoint Presentation</vt:lpstr>
      <vt:lpstr>North &amp; South Vietnam</vt:lpstr>
      <vt:lpstr>Vietnam</vt:lpstr>
      <vt:lpstr>Cambodia</vt:lpstr>
      <vt:lpstr>Seeking Justice in Cambodia</vt:lpstr>
      <vt:lpstr>Self-Determination in India</vt:lpstr>
      <vt:lpstr>The Rise of Indian Nationalism</vt:lpstr>
      <vt:lpstr>PowerPoint Presentation</vt:lpstr>
      <vt:lpstr>Creation of Pakistan pg 181</vt:lpstr>
      <vt:lpstr>Kashmir NSD</vt:lpstr>
      <vt:lpstr>PowerPoint Presentation</vt:lpstr>
      <vt:lpstr>NSD in Tibet</vt:lpstr>
      <vt:lpstr>Tibet &amp; China</vt:lpstr>
      <vt:lpstr>UN and Tibet</vt:lpstr>
      <vt:lpstr>PowerPoint Presentation</vt:lpstr>
      <vt:lpstr>The Struggle Continues…</vt:lpstr>
      <vt:lpstr>National Self-Determination in Canada</vt:lpstr>
      <vt:lpstr>Aboriginal Independence</vt:lpstr>
      <vt:lpstr>First Nations Pursuit of SD</vt:lpstr>
      <vt:lpstr>Conflicting Ideas</vt:lpstr>
      <vt:lpstr>Self-Determination must include…</vt:lpstr>
      <vt:lpstr>Inuit Pursuit of Self-Determination</vt:lpstr>
      <vt:lpstr>Metis Pursuit of Self Determination</vt:lpstr>
      <vt:lpstr>Metis Settlements in Alberta</vt:lpstr>
      <vt:lpstr>Quebec and National Self-Determination</vt:lpstr>
      <vt:lpstr>“If Quebec leaves Canada, Aboriginals would leave Quebec and stay with  Canada”</vt:lpstr>
      <vt:lpstr>Unintended Results of Pursuing National Self-Determination</vt:lpstr>
      <vt:lpstr>Realities of Self-Determination</vt:lpstr>
      <vt:lpstr>Refugees</vt:lpstr>
      <vt:lpstr>PowerPoint Presentation</vt:lpstr>
      <vt:lpstr>Host Countries</vt:lpstr>
      <vt:lpstr>  Refugees were fleeing conflicts in many areas. Host countries were also trying to send many refugees away…</vt:lpstr>
    </vt:vector>
  </TitlesOfParts>
  <Company>Grande Prairie Catholic School District #28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Self-Determination</dc:title>
  <dc:creator>Staff</dc:creator>
  <cp:lastModifiedBy>Staff</cp:lastModifiedBy>
  <cp:revision>37</cp:revision>
  <dcterms:created xsi:type="dcterms:W3CDTF">2013-04-07T20:39:41Z</dcterms:created>
  <dcterms:modified xsi:type="dcterms:W3CDTF">2013-04-10T15:47:04Z</dcterms:modified>
</cp:coreProperties>
</file>