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18"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9D040B08-07E9-45ED-B958-CF0DA6A0C351}" type="datetimeFigureOut">
              <a:rPr lang="en-US" smtClean="0"/>
              <a:pPr/>
              <a:t>10/4/2011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B63F266-D851-4550-8530-F4564F37DF15}"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D040B08-07E9-45ED-B958-CF0DA6A0C351}" type="datetimeFigureOut">
              <a:rPr lang="en-US" smtClean="0"/>
              <a:pPr/>
              <a:t>10/4/2011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B63F266-D851-4550-8530-F4564F37DF15}"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D040B08-07E9-45ED-B958-CF0DA6A0C351}" type="datetimeFigureOut">
              <a:rPr lang="en-US" smtClean="0"/>
              <a:pPr/>
              <a:t>10/4/2011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B63F266-D851-4550-8530-F4564F37DF15}"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9D040B08-07E9-45ED-B958-CF0DA6A0C351}" type="datetimeFigureOut">
              <a:rPr lang="en-US" smtClean="0"/>
              <a:pPr/>
              <a:t>10/4/2011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B63F266-D851-4550-8530-F4564F37DF15}"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040B08-07E9-45ED-B958-CF0DA6A0C351}" type="datetimeFigureOut">
              <a:rPr lang="en-US" smtClean="0"/>
              <a:pPr/>
              <a:t>10/4/2011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B63F266-D851-4550-8530-F4564F37DF15}"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9D040B08-07E9-45ED-B958-CF0DA6A0C351}" type="datetimeFigureOut">
              <a:rPr lang="en-US" smtClean="0"/>
              <a:pPr/>
              <a:t>10/4/2011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B63F266-D851-4550-8530-F4564F37DF15}"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9D040B08-07E9-45ED-B958-CF0DA6A0C351}" type="datetimeFigureOut">
              <a:rPr lang="en-US" smtClean="0"/>
              <a:pPr/>
              <a:t>10/4/2011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B63F266-D851-4550-8530-F4564F37DF15}"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9D040B08-07E9-45ED-B958-CF0DA6A0C351}" type="datetimeFigureOut">
              <a:rPr lang="en-US" smtClean="0"/>
              <a:pPr/>
              <a:t>10/4/2011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B63F266-D851-4550-8530-F4564F37DF15}"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040B08-07E9-45ED-B958-CF0DA6A0C351}" type="datetimeFigureOut">
              <a:rPr lang="en-US" smtClean="0"/>
              <a:pPr/>
              <a:t>10/4/2011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B63F266-D851-4550-8530-F4564F37DF15}"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040B08-07E9-45ED-B958-CF0DA6A0C351}" type="datetimeFigureOut">
              <a:rPr lang="en-US" smtClean="0"/>
              <a:pPr/>
              <a:t>10/4/2011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B63F266-D851-4550-8530-F4564F37DF15}"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040B08-07E9-45ED-B958-CF0DA6A0C351}" type="datetimeFigureOut">
              <a:rPr lang="en-US" smtClean="0"/>
              <a:pPr/>
              <a:t>10/4/2011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B63F266-D851-4550-8530-F4564F37DF15}"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040B08-07E9-45ED-B958-CF0DA6A0C351}" type="datetimeFigureOut">
              <a:rPr lang="en-US" smtClean="0"/>
              <a:pPr/>
              <a:t>10/4/2011</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63F266-D851-4550-8530-F4564F37DF15}"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Mr O’s Magic Source Analysis System</a:t>
            </a:r>
            <a:endParaRPr lang="en-CA" dirty="0"/>
          </a:p>
        </p:txBody>
      </p:sp>
      <p:sp>
        <p:nvSpPr>
          <p:cNvPr id="3" name="Subtitle 2"/>
          <p:cNvSpPr>
            <a:spLocks noGrp="1"/>
          </p:cNvSpPr>
          <p:nvPr>
            <p:ph type="subTitle" idx="1"/>
          </p:nvPr>
        </p:nvSpPr>
        <p:spPr/>
        <p:txBody>
          <a:bodyPr/>
          <a:lstStyle/>
          <a:p>
            <a:r>
              <a:rPr lang="en-CA" dirty="0" smtClean="0"/>
              <a:t>*not actual magic.</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Text Source Analysis</a:t>
            </a:r>
            <a:endParaRPr lang="en-CA" dirty="0"/>
          </a:p>
        </p:txBody>
      </p:sp>
      <p:sp>
        <p:nvSpPr>
          <p:cNvPr id="3" name="Content Placeholder 2"/>
          <p:cNvSpPr>
            <a:spLocks noGrp="1"/>
          </p:cNvSpPr>
          <p:nvPr>
            <p:ph idx="1"/>
          </p:nvPr>
        </p:nvSpPr>
        <p:spPr/>
        <p:txBody>
          <a:bodyPr>
            <a:normAutofit fontScale="77500" lnSpcReduction="20000"/>
          </a:bodyPr>
          <a:lstStyle/>
          <a:p>
            <a:r>
              <a:rPr lang="en-CA" dirty="0" smtClean="0"/>
              <a:t>Relationships Paragraph:</a:t>
            </a:r>
          </a:p>
          <a:p>
            <a:r>
              <a:rPr lang="en-CA" dirty="0" smtClean="0"/>
              <a:t>State the “big” connecting idea. This links directly to the concepts of the curriculum – think bracketed terms!</a:t>
            </a:r>
          </a:p>
          <a:p>
            <a:r>
              <a:rPr lang="en-CA" dirty="0" smtClean="0"/>
              <a:t>Agreement and disagreement:</a:t>
            </a:r>
          </a:p>
          <a:p>
            <a:pPr lvl="1"/>
            <a:r>
              <a:rPr lang="en-CA" dirty="0" smtClean="0"/>
              <a:t>Specific areas of agreement – based on principals, or concepts</a:t>
            </a:r>
          </a:p>
          <a:p>
            <a:pPr lvl="1"/>
            <a:r>
              <a:rPr lang="en-CA" dirty="0" smtClean="0"/>
              <a:t>Specific areas of disagreement – based on principals or concepts</a:t>
            </a:r>
          </a:p>
          <a:p>
            <a:pPr lvl="1"/>
            <a:r>
              <a:rPr lang="en-CA" dirty="0" smtClean="0"/>
              <a:t>Agreement or disagreement based on elements of social studies (social, political, economic, environmental)</a:t>
            </a:r>
          </a:p>
          <a:p>
            <a:r>
              <a:rPr lang="en-CA" dirty="0" smtClean="0"/>
              <a:t>Vision of the future vs. understandings of the past</a:t>
            </a:r>
          </a:p>
          <a:p>
            <a:r>
              <a:rPr lang="en-CA" dirty="0" smtClean="0"/>
              <a:t>Philosophical (thinkers) agree and disagreement  </a:t>
            </a:r>
          </a:p>
          <a:p>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Look at the Rubric!</a:t>
            </a:r>
            <a:endParaRPr lang="en-CA" dirty="0"/>
          </a:p>
        </p:txBody>
      </p:sp>
      <p:sp>
        <p:nvSpPr>
          <p:cNvPr id="3" name="Content Placeholder 2"/>
          <p:cNvSpPr>
            <a:spLocks noGrp="1"/>
          </p:cNvSpPr>
          <p:nvPr>
            <p:ph idx="1"/>
          </p:nvPr>
        </p:nvSpPr>
        <p:spPr/>
        <p:txBody>
          <a:bodyPr/>
          <a:lstStyle/>
          <a:p>
            <a:r>
              <a:rPr lang="en-CA" dirty="0" smtClean="0"/>
              <a:t>[T]he opposition between globalization and local traditions is false: globalization directly resuscitates local traditions, it literally thrives on them, which is why the opposite of globalization is not local traditions, but universality.</a:t>
            </a:r>
            <a:br>
              <a:rPr lang="en-CA" dirty="0" smtClean="0"/>
            </a:br>
            <a:r>
              <a:rPr lang="en-CA" dirty="0" smtClean="0"/>
              <a:t>—</a:t>
            </a:r>
            <a:r>
              <a:rPr lang="en-CA" dirty="0" err="1" smtClean="0"/>
              <a:t>Slavoj</a:t>
            </a:r>
            <a:r>
              <a:rPr lang="en-CA" dirty="0" smtClean="0"/>
              <a:t> </a:t>
            </a:r>
            <a:r>
              <a:rPr lang="en-CA" dirty="0" err="1" smtClean="0"/>
              <a:t>Zizek</a:t>
            </a:r>
            <a:r>
              <a:rPr lang="en-CA" dirty="0" smtClean="0"/>
              <a:t>, Serbian social critic</a:t>
            </a:r>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The requirement of one state for one people on one territory has proved to be a recipe for nightmare without end. </a:t>
            </a:r>
            <a:br>
              <a:rPr lang="en-CA" dirty="0" smtClean="0"/>
            </a:br>
            <a:r>
              <a:rPr lang="en-CA" dirty="0" smtClean="0"/>
              <a:t>—Jonathan Schell</a:t>
            </a:r>
            <a:r>
              <a:rPr lang="en-CA" smtClean="0"/>
              <a:t>, contemporary </a:t>
            </a:r>
            <a:r>
              <a:rPr lang="en-CA" dirty="0" smtClean="0"/>
              <a:t>American writer</a:t>
            </a:r>
          </a:p>
          <a:p>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dirty="0" smtClean="0"/>
              <a:t>When the missionaries came to Africa, they had the Bible and we had the land. They said "let us close our eyes and pray." When we opened them, we had the Bible, and they had the land.</a:t>
            </a:r>
            <a:br>
              <a:rPr lang="en-CA" dirty="0" smtClean="0"/>
            </a:br>
            <a:r>
              <a:rPr lang="en-CA" dirty="0" smtClean="0"/>
              <a:t>—Desmond Tutu</a:t>
            </a:r>
          </a:p>
          <a:p>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t>Cartoon or Visual Source De-construction</a:t>
            </a:r>
            <a:endParaRPr lang="en-CA" sz="3600" dirty="0"/>
          </a:p>
        </p:txBody>
      </p:sp>
      <p:sp>
        <p:nvSpPr>
          <p:cNvPr id="3" name="Content Placeholder 2"/>
          <p:cNvSpPr>
            <a:spLocks noGrp="1"/>
          </p:cNvSpPr>
          <p:nvPr>
            <p:ph idx="1"/>
          </p:nvPr>
        </p:nvSpPr>
        <p:spPr>
          <a:xfrm>
            <a:off x="214282" y="1600200"/>
            <a:ext cx="3786214" cy="4829196"/>
          </a:xfrm>
        </p:spPr>
        <p:txBody>
          <a:bodyPr>
            <a:normAutofit fontScale="85000" lnSpcReduction="10000"/>
          </a:bodyPr>
          <a:lstStyle/>
          <a:p>
            <a:r>
              <a:rPr lang="en-CA" dirty="0" smtClean="0"/>
              <a:t>You can use this for Source Analysis or for answering Multiple choice questions!</a:t>
            </a:r>
          </a:p>
          <a:p>
            <a:r>
              <a:rPr lang="en-CA" dirty="0" smtClean="0"/>
              <a:t>Explicit messages</a:t>
            </a:r>
          </a:p>
          <a:p>
            <a:pPr lvl="1"/>
            <a:r>
              <a:rPr lang="en-CA" dirty="0" smtClean="0"/>
              <a:t>Describe the source as if you were explaining it to a blind man</a:t>
            </a:r>
          </a:p>
          <a:p>
            <a:pPr lvl="1"/>
            <a:r>
              <a:rPr lang="en-CA" dirty="0" smtClean="0"/>
              <a:t>Who? What? When? Where? Why?</a:t>
            </a:r>
          </a:p>
          <a:p>
            <a:pPr lvl="1"/>
            <a:r>
              <a:rPr lang="en-CA" dirty="0" smtClean="0"/>
              <a:t>Evidence!</a:t>
            </a:r>
            <a:endParaRPr lang="en-CA" dirty="0"/>
          </a:p>
        </p:txBody>
      </p:sp>
      <p:pic>
        <p:nvPicPr>
          <p:cNvPr id="1026" name="Picture 2" descr="http://www.danielim.com/wp-content/uploads/2011/02/globalization1.gif"/>
          <p:cNvPicPr>
            <a:picLocks noChangeAspect="1" noChangeArrowheads="1"/>
          </p:cNvPicPr>
          <p:nvPr/>
        </p:nvPicPr>
        <p:blipFill>
          <a:blip r:embed="rId2"/>
          <a:srcRect/>
          <a:stretch>
            <a:fillRect/>
          </a:stretch>
        </p:blipFill>
        <p:spPr bwMode="auto">
          <a:xfrm>
            <a:off x="3873200" y="1428736"/>
            <a:ext cx="5123702" cy="442915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t>Cartoon or Visual Source De-construction</a:t>
            </a:r>
            <a:endParaRPr lang="en-CA" sz="3600" dirty="0"/>
          </a:p>
        </p:txBody>
      </p:sp>
      <p:sp>
        <p:nvSpPr>
          <p:cNvPr id="3" name="Content Placeholder 2"/>
          <p:cNvSpPr>
            <a:spLocks noGrp="1"/>
          </p:cNvSpPr>
          <p:nvPr>
            <p:ph idx="1"/>
          </p:nvPr>
        </p:nvSpPr>
        <p:spPr>
          <a:xfrm>
            <a:off x="457200" y="1600200"/>
            <a:ext cx="3971924" cy="4525963"/>
          </a:xfrm>
        </p:spPr>
        <p:txBody>
          <a:bodyPr>
            <a:normAutofit fontScale="92500" lnSpcReduction="20000"/>
          </a:bodyPr>
          <a:lstStyle/>
          <a:p>
            <a:r>
              <a:rPr lang="en-CA" dirty="0" smtClean="0"/>
              <a:t>Implicit Messages</a:t>
            </a:r>
          </a:p>
          <a:p>
            <a:pPr lvl="1"/>
            <a:r>
              <a:rPr lang="en-CA" dirty="0" smtClean="0"/>
              <a:t>What is the purpose of the source?</a:t>
            </a:r>
          </a:p>
          <a:p>
            <a:pPr lvl="1"/>
            <a:r>
              <a:rPr lang="en-CA" dirty="0" smtClean="0"/>
              <a:t>What is the reason it was created?</a:t>
            </a:r>
          </a:p>
          <a:p>
            <a:pPr lvl="1"/>
            <a:r>
              <a:rPr lang="en-CA" dirty="0" smtClean="0"/>
              <a:t>What is the main idea?</a:t>
            </a:r>
          </a:p>
          <a:p>
            <a:pPr lvl="1"/>
            <a:r>
              <a:rPr lang="en-CA" dirty="0" smtClean="0"/>
              <a:t>What is the Related issue connection?</a:t>
            </a:r>
          </a:p>
          <a:p>
            <a:pPr lvl="1"/>
            <a:r>
              <a:rPr lang="en-CA" dirty="0" smtClean="0"/>
              <a:t>What is the message?</a:t>
            </a:r>
          </a:p>
          <a:p>
            <a:pPr lvl="1"/>
            <a:r>
              <a:rPr lang="en-CA" dirty="0" smtClean="0"/>
              <a:t>Evidence!</a:t>
            </a:r>
            <a:endParaRPr lang="en-CA" dirty="0"/>
          </a:p>
        </p:txBody>
      </p:sp>
      <p:pic>
        <p:nvPicPr>
          <p:cNvPr id="15362" name="Picture 2" descr="http://cdn1.beeffco.com/files/poll-images/normal/globalization_5271.jpg"/>
          <p:cNvPicPr>
            <a:picLocks noChangeAspect="1" noChangeArrowheads="1"/>
          </p:cNvPicPr>
          <p:nvPr/>
        </p:nvPicPr>
        <p:blipFill>
          <a:blip r:embed="rId2"/>
          <a:srcRect/>
          <a:stretch>
            <a:fillRect/>
          </a:stretch>
        </p:blipFill>
        <p:spPr bwMode="auto">
          <a:xfrm>
            <a:off x="4714876" y="1714488"/>
            <a:ext cx="4000528" cy="457203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t>Cartoon or Visual Source De-construction</a:t>
            </a:r>
            <a:endParaRPr lang="en-CA" sz="3600" dirty="0"/>
          </a:p>
        </p:txBody>
      </p:sp>
      <p:sp>
        <p:nvSpPr>
          <p:cNvPr id="3" name="Content Placeholder 2"/>
          <p:cNvSpPr>
            <a:spLocks noGrp="1"/>
          </p:cNvSpPr>
          <p:nvPr>
            <p:ph idx="1"/>
          </p:nvPr>
        </p:nvSpPr>
        <p:spPr>
          <a:xfrm>
            <a:off x="457200" y="1600200"/>
            <a:ext cx="3614734" cy="4525963"/>
          </a:xfrm>
        </p:spPr>
        <p:txBody>
          <a:bodyPr>
            <a:normAutofit fontScale="92500" lnSpcReduction="10000"/>
          </a:bodyPr>
          <a:lstStyle/>
          <a:p>
            <a:r>
              <a:rPr lang="en-CA" dirty="0" smtClean="0"/>
              <a:t>Perspective</a:t>
            </a:r>
          </a:p>
          <a:p>
            <a:pPr lvl="1"/>
            <a:r>
              <a:rPr lang="en-CA" dirty="0" smtClean="0"/>
              <a:t>What is the perspective of the author on the topic?</a:t>
            </a:r>
          </a:p>
          <a:p>
            <a:pPr lvl="1"/>
            <a:r>
              <a:rPr lang="en-CA" dirty="0" smtClean="0"/>
              <a:t>What is the author in favour of (pro)?</a:t>
            </a:r>
          </a:p>
          <a:p>
            <a:pPr lvl="1"/>
            <a:r>
              <a:rPr lang="en-CA" dirty="0" smtClean="0"/>
              <a:t>What is the author opposed to (con)?</a:t>
            </a:r>
          </a:p>
          <a:p>
            <a:pPr lvl="1"/>
            <a:r>
              <a:rPr lang="en-CA" dirty="0" smtClean="0"/>
              <a:t>Be specific?</a:t>
            </a:r>
          </a:p>
          <a:p>
            <a:pPr lvl="1"/>
            <a:r>
              <a:rPr lang="en-CA" dirty="0" smtClean="0"/>
              <a:t>Evidence?</a:t>
            </a:r>
          </a:p>
          <a:p>
            <a:pPr lvl="1"/>
            <a:endParaRPr lang="en-CA" dirty="0"/>
          </a:p>
        </p:txBody>
      </p:sp>
      <p:pic>
        <p:nvPicPr>
          <p:cNvPr id="4" name="Picture 2" descr="http://cdn1.beeffco.com/files/poll-images/normal/globalization_5271.jpg"/>
          <p:cNvPicPr>
            <a:picLocks noChangeAspect="1" noChangeArrowheads="1"/>
          </p:cNvPicPr>
          <p:nvPr/>
        </p:nvPicPr>
        <p:blipFill>
          <a:blip r:embed="rId2"/>
          <a:srcRect/>
          <a:stretch>
            <a:fillRect/>
          </a:stretch>
        </p:blipFill>
        <p:spPr bwMode="auto">
          <a:xfrm>
            <a:off x="4714876" y="1571612"/>
            <a:ext cx="4000528" cy="457203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normAutofit/>
          </a:bodyPr>
          <a:lstStyle/>
          <a:p>
            <a:r>
              <a:rPr lang="en-CA" sz="3600" dirty="0" smtClean="0"/>
              <a:t>Cartoon or Visual Source De-construction</a:t>
            </a:r>
            <a:endParaRPr lang="en-CA" sz="3600" dirty="0"/>
          </a:p>
        </p:txBody>
      </p:sp>
      <p:sp>
        <p:nvSpPr>
          <p:cNvPr id="3" name="Content Placeholder 2"/>
          <p:cNvSpPr>
            <a:spLocks noGrp="1"/>
          </p:cNvSpPr>
          <p:nvPr>
            <p:ph idx="1"/>
          </p:nvPr>
        </p:nvSpPr>
        <p:spPr>
          <a:xfrm>
            <a:off x="500034" y="857232"/>
            <a:ext cx="7829576" cy="2143140"/>
          </a:xfrm>
        </p:spPr>
        <p:txBody>
          <a:bodyPr>
            <a:normAutofit fontScale="92500" lnSpcReduction="20000"/>
          </a:bodyPr>
          <a:lstStyle/>
          <a:p>
            <a:r>
              <a:rPr lang="en-CA" dirty="0" smtClean="0"/>
              <a:t>Links to the course</a:t>
            </a:r>
          </a:p>
          <a:p>
            <a:pPr lvl="1"/>
            <a:r>
              <a:rPr lang="en-CA" dirty="0" smtClean="0"/>
              <a:t>Globalization is not enough!</a:t>
            </a:r>
          </a:p>
          <a:p>
            <a:pPr lvl="1"/>
            <a:r>
              <a:rPr lang="en-CA" dirty="0" smtClean="0"/>
              <a:t>Related issue – be specific</a:t>
            </a:r>
          </a:p>
          <a:p>
            <a:pPr lvl="1"/>
            <a:r>
              <a:rPr lang="en-CA" dirty="0" smtClean="0"/>
              <a:t>Use related course vocabulary and concepts</a:t>
            </a:r>
          </a:p>
          <a:p>
            <a:pPr lvl="1"/>
            <a:r>
              <a:rPr lang="en-CA" dirty="0" smtClean="0"/>
              <a:t>Contemporary and historical connections</a:t>
            </a:r>
          </a:p>
          <a:p>
            <a:pPr lvl="1"/>
            <a:endParaRPr lang="en-CA" dirty="0" smtClean="0"/>
          </a:p>
          <a:p>
            <a:pPr lvl="1"/>
            <a:endParaRPr lang="en-CA" dirty="0"/>
          </a:p>
        </p:txBody>
      </p:sp>
      <p:pic>
        <p:nvPicPr>
          <p:cNvPr id="16386" name="Picture 2" descr="http://jacobsongj.files.wordpress.com/2010/05/globalization_by_guille36912.png"/>
          <p:cNvPicPr>
            <a:picLocks noChangeAspect="1" noChangeArrowheads="1"/>
          </p:cNvPicPr>
          <p:nvPr/>
        </p:nvPicPr>
        <p:blipFill>
          <a:blip r:embed="rId2"/>
          <a:srcRect/>
          <a:stretch>
            <a:fillRect/>
          </a:stretch>
        </p:blipFill>
        <p:spPr bwMode="auto">
          <a:xfrm>
            <a:off x="1643042" y="3004590"/>
            <a:ext cx="6786610" cy="385340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Relationships Paragraph</a:t>
            </a:r>
            <a:endParaRPr lang="en-CA" dirty="0"/>
          </a:p>
        </p:txBody>
      </p:sp>
      <p:sp>
        <p:nvSpPr>
          <p:cNvPr id="3" name="Content Placeholder 2"/>
          <p:cNvSpPr>
            <a:spLocks noGrp="1"/>
          </p:cNvSpPr>
          <p:nvPr>
            <p:ph idx="1"/>
          </p:nvPr>
        </p:nvSpPr>
        <p:spPr/>
        <p:txBody>
          <a:bodyPr>
            <a:normAutofit fontScale="85000" lnSpcReduction="20000"/>
          </a:bodyPr>
          <a:lstStyle/>
          <a:p>
            <a:r>
              <a:rPr lang="en-CA" dirty="0" smtClean="0"/>
              <a:t>State the “big” connecting idea. This links directly to the concepts of the curriculum – think bracketed terms!</a:t>
            </a:r>
          </a:p>
          <a:p>
            <a:r>
              <a:rPr lang="en-CA" dirty="0" smtClean="0"/>
              <a:t>Agreement and disagreement:</a:t>
            </a:r>
          </a:p>
          <a:p>
            <a:pPr lvl="1"/>
            <a:r>
              <a:rPr lang="en-CA" dirty="0" smtClean="0"/>
              <a:t>Specific areas of agreement – based on principals, or concepts</a:t>
            </a:r>
          </a:p>
          <a:p>
            <a:pPr lvl="1"/>
            <a:r>
              <a:rPr lang="en-CA" dirty="0" smtClean="0"/>
              <a:t>Specific areas of disagreement – based on principals or concepts</a:t>
            </a:r>
          </a:p>
          <a:p>
            <a:pPr lvl="1"/>
            <a:r>
              <a:rPr lang="en-CA" dirty="0" smtClean="0"/>
              <a:t>Agreement or disagreement based on elements of social studies (social, political, economic, environmental)</a:t>
            </a:r>
          </a:p>
          <a:p>
            <a:r>
              <a:rPr lang="en-CA" dirty="0" smtClean="0"/>
              <a:t>Vision of the future vs</a:t>
            </a:r>
            <a:r>
              <a:rPr lang="en-CA" dirty="0"/>
              <a:t>.</a:t>
            </a:r>
            <a:r>
              <a:rPr lang="en-CA" dirty="0" smtClean="0"/>
              <a:t> understandings of the past</a:t>
            </a:r>
          </a:p>
          <a:p>
            <a:r>
              <a:rPr lang="en-CA" dirty="0" smtClean="0"/>
              <a:t>Philosophical (thinkers) agree and disagreement  </a:t>
            </a:r>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Text Source Analysis</a:t>
            </a:r>
            <a:endParaRPr lang="en-CA" dirty="0"/>
          </a:p>
        </p:txBody>
      </p:sp>
      <p:sp>
        <p:nvSpPr>
          <p:cNvPr id="3" name="Content Placeholder 2"/>
          <p:cNvSpPr>
            <a:spLocks noGrp="1"/>
          </p:cNvSpPr>
          <p:nvPr>
            <p:ph idx="1"/>
          </p:nvPr>
        </p:nvSpPr>
        <p:spPr/>
        <p:txBody>
          <a:bodyPr/>
          <a:lstStyle/>
          <a:p>
            <a:r>
              <a:rPr lang="en-CA" dirty="0" smtClean="0"/>
              <a:t>You can use this for Source Analysis or for answering Multiple choice questions!</a:t>
            </a:r>
          </a:p>
          <a:p>
            <a:r>
              <a:rPr lang="en-CA" dirty="0" smtClean="0"/>
              <a:t>You need a system – Create one that works for you:</a:t>
            </a:r>
          </a:p>
          <a:p>
            <a:pPr lvl="1"/>
            <a:r>
              <a:rPr lang="en-CA" dirty="0" smtClean="0"/>
              <a:t>Hi-lighting</a:t>
            </a:r>
          </a:p>
          <a:p>
            <a:pPr lvl="1"/>
            <a:r>
              <a:rPr lang="en-CA" dirty="0" smtClean="0"/>
              <a:t>Boxes</a:t>
            </a:r>
          </a:p>
          <a:p>
            <a:pPr lvl="1"/>
            <a:r>
              <a:rPr lang="en-CA" dirty="0" smtClean="0"/>
              <a:t>Write in margin</a:t>
            </a:r>
          </a:p>
          <a:p>
            <a:pPr lvl="1"/>
            <a:r>
              <a:rPr lang="en-CA" dirty="0" smtClean="0"/>
              <a:t>chart</a:t>
            </a:r>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Text Source Analysis</a:t>
            </a:r>
            <a:endParaRPr lang="en-CA" dirty="0"/>
          </a:p>
        </p:txBody>
      </p:sp>
      <p:sp>
        <p:nvSpPr>
          <p:cNvPr id="3" name="Content Placeholder 2"/>
          <p:cNvSpPr>
            <a:spLocks noGrp="1"/>
          </p:cNvSpPr>
          <p:nvPr>
            <p:ph idx="1"/>
          </p:nvPr>
        </p:nvSpPr>
        <p:spPr/>
        <p:txBody>
          <a:bodyPr/>
          <a:lstStyle/>
          <a:p>
            <a:r>
              <a:rPr lang="en-CA" dirty="0" smtClean="0"/>
              <a:t>Title – Underline and put a “T” beside it – if no title make one up (big idea).</a:t>
            </a:r>
          </a:p>
          <a:p>
            <a:endParaRPr lang="en-CA" dirty="0"/>
          </a:p>
          <a:p>
            <a:pPr>
              <a:buNone/>
            </a:pPr>
            <a:endParaRPr lang="en-CA" dirty="0" smtClean="0"/>
          </a:p>
          <a:p>
            <a:r>
              <a:rPr lang="en-CA" dirty="0" smtClean="0"/>
              <a:t>Explicit - Summary – put a square around it or write a brief summary of what the source is about beside the source – explain the source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Text Source Analysis</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Identify Key terms – </a:t>
            </a:r>
            <a:r>
              <a:rPr lang="en-CA" dirty="0" err="1" smtClean="0"/>
              <a:t>zig-zag</a:t>
            </a:r>
            <a:r>
              <a:rPr lang="en-CA" dirty="0" smtClean="0"/>
              <a:t> underline. Vocabulary, course concepts, philosopher identify them</a:t>
            </a:r>
          </a:p>
          <a:p>
            <a:endParaRPr lang="en-CA" dirty="0" smtClean="0"/>
          </a:p>
          <a:p>
            <a:r>
              <a:rPr lang="en-CA" dirty="0" smtClean="0"/>
              <a:t>Implicit Meaning (see above)</a:t>
            </a:r>
          </a:p>
          <a:p>
            <a:pPr>
              <a:buNone/>
            </a:pPr>
            <a:endParaRPr lang="en-CA" dirty="0" smtClean="0"/>
          </a:p>
          <a:p>
            <a:r>
              <a:rPr lang="en-CA" smtClean="0"/>
              <a:t>Perspective </a:t>
            </a:r>
            <a:r>
              <a:rPr lang="en-CA" dirty="0" smtClean="0"/>
              <a:t>– What is the perspective, opinion, bias of the writer? What are they in favour of? Opposed to? What is their opinion on Globalization?</a:t>
            </a:r>
            <a:endParaRPr lang="en-C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593</Words>
  <Application>Microsoft Office PowerPoint</Application>
  <PresentationFormat>On-screen Show (4:3)</PresentationFormat>
  <Paragraphs>68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Mr O’s Magic Source Analysis System</vt:lpstr>
      <vt:lpstr>Cartoon or Visual Source De-construction</vt:lpstr>
      <vt:lpstr>Cartoon or Visual Source De-construction</vt:lpstr>
      <vt:lpstr>Cartoon or Visual Source De-construction</vt:lpstr>
      <vt:lpstr>Cartoon or Visual Source De-construction</vt:lpstr>
      <vt:lpstr>Relationships Paragraph</vt:lpstr>
      <vt:lpstr>Text Source Analysis</vt:lpstr>
      <vt:lpstr>Text Source Analysis</vt:lpstr>
      <vt:lpstr>Text Source Analysis</vt:lpstr>
      <vt:lpstr>Text Source Analysis</vt:lpstr>
      <vt:lpstr>Look at the Rubric!</vt:lpstr>
      <vt:lpstr>PowerPoint Presentation</vt:lpstr>
      <vt:lpstr>PowerPoint Presentation</vt:lpstr>
    </vt:vector>
  </TitlesOfParts>
  <Company>GPCSD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 O’s Magic Source Analysis System</dc:title>
  <dc:creator>gregoryoppedisano</dc:creator>
  <cp:lastModifiedBy>GPCSD</cp:lastModifiedBy>
  <cp:revision>11</cp:revision>
  <dcterms:created xsi:type="dcterms:W3CDTF">2011-03-14T15:18:37Z</dcterms:created>
  <dcterms:modified xsi:type="dcterms:W3CDTF">2011-10-04T15:32:13Z</dcterms:modified>
</cp:coreProperties>
</file>