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70"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D040B08-07E9-45ED-B958-CF0DA6A0C351}" type="datetimeFigureOut">
              <a:rPr lang="en-US" smtClean="0"/>
              <a:pPr/>
              <a:t>5/1/2013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D040B08-07E9-45ED-B958-CF0DA6A0C351}" type="datetimeFigureOut">
              <a:rPr lang="en-US" smtClean="0"/>
              <a:pPr/>
              <a:t>5/1/2013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D040B08-07E9-45ED-B958-CF0DA6A0C351}" type="datetimeFigureOut">
              <a:rPr lang="en-US" smtClean="0"/>
              <a:pPr/>
              <a:t>5/1/2013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D040B08-07E9-45ED-B958-CF0DA6A0C351}" type="datetimeFigureOut">
              <a:rPr lang="en-US" smtClean="0"/>
              <a:pPr/>
              <a:t>5/1/2013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040B08-07E9-45ED-B958-CF0DA6A0C351}" type="datetimeFigureOut">
              <a:rPr lang="en-US" smtClean="0"/>
              <a:pPr/>
              <a:t>5/1/2013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D040B08-07E9-45ED-B958-CF0DA6A0C351}" type="datetimeFigureOut">
              <a:rPr lang="en-US" smtClean="0"/>
              <a:pPr/>
              <a:t>5/1/2013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D040B08-07E9-45ED-B958-CF0DA6A0C351}" type="datetimeFigureOut">
              <a:rPr lang="en-US" smtClean="0"/>
              <a:pPr/>
              <a:t>5/1/2013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D040B08-07E9-45ED-B958-CF0DA6A0C351}" type="datetimeFigureOut">
              <a:rPr lang="en-US" smtClean="0"/>
              <a:pPr/>
              <a:t>5/1/2013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40B08-07E9-45ED-B958-CF0DA6A0C351}" type="datetimeFigureOut">
              <a:rPr lang="en-US" smtClean="0"/>
              <a:pPr/>
              <a:t>5/1/2013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40B08-07E9-45ED-B958-CF0DA6A0C351}" type="datetimeFigureOut">
              <a:rPr lang="en-US" smtClean="0"/>
              <a:pPr/>
              <a:t>5/1/2013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40B08-07E9-45ED-B958-CF0DA6A0C351}" type="datetimeFigureOut">
              <a:rPr lang="en-US" smtClean="0"/>
              <a:pPr/>
              <a:t>5/1/2013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040B08-07E9-45ED-B958-CF0DA6A0C351}" type="datetimeFigureOut">
              <a:rPr lang="en-US" smtClean="0"/>
              <a:pPr/>
              <a:t>5/1/2013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3F266-D851-4550-8530-F4564F37DF15}"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Mr O’s Magic Source Analysis System</a:t>
            </a:r>
            <a:endParaRPr lang="en-CA" dirty="0"/>
          </a:p>
        </p:txBody>
      </p:sp>
      <p:sp>
        <p:nvSpPr>
          <p:cNvPr id="3" name="Subtitle 2"/>
          <p:cNvSpPr>
            <a:spLocks noGrp="1"/>
          </p:cNvSpPr>
          <p:nvPr>
            <p:ph type="subTitle" idx="1"/>
          </p:nvPr>
        </p:nvSpPr>
        <p:spPr/>
        <p:txBody>
          <a:bodyPr/>
          <a:lstStyle/>
          <a:p>
            <a:r>
              <a:rPr lang="en-CA" dirty="0" smtClean="0"/>
              <a:t>*not actual magic.</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Text Source Analysis</a:t>
            </a:r>
            <a:endParaRPr lang="en-CA" dirty="0"/>
          </a:p>
        </p:txBody>
      </p:sp>
      <p:sp>
        <p:nvSpPr>
          <p:cNvPr id="3" name="Content Placeholder 2"/>
          <p:cNvSpPr>
            <a:spLocks noGrp="1"/>
          </p:cNvSpPr>
          <p:nvPr>
            <p:ph idx="1"/>
          </p:nvPr>
        </p:nvSpPr>
        <p:spPr>
          <a:xfrm>
            <a:off x="457200" y="1196752"/>
            <a:ext cx="8229600" cy="4929411"/>
          </a:xfrm>
        </p:spPr>
        <p:txBody>
          <a:bodyPr>
            <a:normAutofit fontScale="85000" lnSpcReduction="10000"/>
          </a:bodyPr>
          <a:lstStyle/>
          <a:p>
            <a:r>
              <a:rPr lang="en-CA" dirty="0" smtClean="0"/>
              <a:t>Identify Key terms </a:t>
            </a:r>
            <a:r>
              <a:rPr lang="en-CA" dirty="0" smtClean="0"/>
              <a:t>– highlight or circle or use a </a:t>
            </a:r>
            <a:r>
              <a:rPr lang="en-CA" dirty="0" err="1" smtClean="0"/>
              <a:t>zig-zag</a:t>
            </a:r>
            <a:r>
              <a:rPr lang="en-CA" dirty="0" smtClean="0"/>
              <a:t> </a:t>
            </a:r>
            <a:r>
              <a:rPr lang="en-CA" dirty="0" smtClean="0"/>
              <a:t>underline – </a:t>
            </a:r>
            <a:r>
              <a:rPr lang="en-CA" dirty="0" err="1" smtClean="0"/>
              <a:t>everytime</a:t>
            </a:r>
            <a:r>
              <a:rPr lang="en-CA" dirty="0" smtClean="0"/>
              <a:t> you see a word that is part of the course vocabulary, a </a:t>
            </a:r>
            <a:r>
              <a:rPr lang="en-CA" dirty="0" smtClean="0"/>
              <a:t>course </a:t>
            </a:r>
            <a:r>
              <a:rPr lang="en-CA" dirty="0" smtClean="0"/>
              <a:t>concept, a philosopher or refers to a course idea - identify </a:t>
            </a:r>
            <a:r>
              <a:rPr lang="en-CA" dirty="0" smtClean="0"/>
              <a:t>them</a:t>
            </a:r>
          </a:p>
          <a:p>
            <a:endParaRPr lang="en-CA" dirty="0" smtClean="0"/>
          </a:p>
          <a:p>
            <a:r>
              <a:rPr lang="en-CA" dirty="0" smtClean="0"/>
              <a:t>Implicit </a:t>
            </a:r>
            <a:r>
              <a:rPr lang="en-CA" dirty="0"/>
              <a:t>Messages</a:t>
            </a:r>
          </a:p>
          <a:p>
            <a:pPr lvl="1"/>
            <a:r>
              <a:rPr lang="en-CA" dirty="0"/>
              <a:t>What is the purpose of the source?</a:t>
            </a:r>
          </a:p>
          <a:p>
            <a:pPr lvl="1"/>
            <a:r>
              <a:rPr lang="en-CA" dirty="0"/>
              <a:t>What is the reason it was created?</a:t>
            </a:r>
          </a:p>
          <a:p>
            <a:pPr lvl="1"/>
            <a:r>
              <a:rPr lang="en-CA" dirty="0"/>
              <a:t>What is the main idea?</a:t>
            </a:r>
          </a:p>
          <a:p>
            <a:pPr lvl="1"/>
            <a:r>
              <a:rPr lang="en-CA" dirty="0"/>
              <a:t>What is the Related issue connection?</a:t>
            </a:r>
          </a:p>
          <a:p>
            <a:pPr lvl="1"/>
            <a:r>
              <a:rPr lang="en-CA" dirty="0"/>
              <a:t>What is the message?</a:t>
            </a:r>
          </a:p>
          <a:p>
            <a:pPr lvl="1"/>
            <a:r>
              <a:rPr lang="en-CA" dirty="0"/>
              <a:t>Evidence!</a:t>
            </a:r>
          </a:p>
          <a:p>
            <a:endParaRPr lang="en-CA" dirty="0" smtClean="0"/>
          </a:p>
          <a:p>
            <a:pPr>
              <a:buNone/>
            </a:pPr>
            <a:endParaRPr lang="en-CA"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Source Analysis</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Perspective or Bias</a:t>
            </a:r>
          </a:p>
          <a:p>
            <a:pPr lvl="1"/>
            <a:r>
              <a:rPr lang="en-CA" dirty="0" smtClean="0"/>
              <a:t>What </a:t>
            </a:r>
            <a:r>
              <a:rPr lang="en-CA" dirty="0"/>
              <a:t>is the perspective, opinion, bias of the writer? </a:t>
            </a:r>
            <a:endParaRPr lang="en-CA" dirty="0" smtClean="0"/>
          </a:p>
          <a:p>
            <a:pPr lvl="1"/>
            <a:r>
              <a:rPr lang="en-CA" dirty="0" smtClean="0"/>
              <a:t>What </a:t>
            </a:r>
            <a:r>
              <a:rPr lang="en-CA" dirty="0"/>
              <a:t>are they in favour of? Opposed to? </a:t>
            </a:r>
            <a:endParaRPr lang="en-CA" dirty="0" smtClean="0"/>
          </a:p>
          <a:p>
            <a:pPr lvl="1"/>
            <a:r>
              <a:rPr lang="en-CA" dirty="0" smtClean="0"/>
              <a:t>What </a:t>
            </a:r>
            <a:r>
              <a:rPr lang="en-CA" dirty="0"/>
              <a:t>is their opinion on Globalization</a:t>
            </a:r>
            <a:r>
              <a:rPr lang="en-CA" dirty="0" smtClean="0"/>
              <a:t>?</a:t>
            </a:r>
          </a:p>
          <a:p>
            <a:r>
              <a:rPr lang="en-CA" dirty="0"/>
              <a:t>Links to the course</a:t>
            </a:r>
          </a:p>
          <a:p>
            <a:pPr lvl="1"/>
            <a:r>
              <a:rPr lang="en-CA" dirty="0"/>
              <a:t>Globalization is not enough!</a:t>
            </a:r>
          </a:p>
          <a:p>
            <a:pPr lvl="1"/>
            <a:r>
              <a:rPr lang="en-CA" dirty="0"/>
              <a:t>Related issue – Identity, Historical Legacies, Sustainable Prosperity – be as  specific as </a:t>
            </a:r>
            <a:r>
              <a:rPr lang="en-CA" dirty="0" err="1"/>
              <a:t>posible</a:t>
            </a:r>
            <a:endParaRPr lang="en-CA" dirty="0"/>
          </a:p>
          <a:p>
            <a:pPr lvl="1"/>
            <a:r>
              <a:rPr lang="en-CA" dirty="0"/>
              <a:t>Use related course vocabulary and concepts</a:t>
            </a:r>
          </a:p>
          <a:p>
            <a:pPr lvl="1"/>
            <a:r>
              <a:rPr lang="en-CA" dirty="0"/>
              <a:t>Make contemporary and historical connections</a:t>
            </a:r>
          </a:p>
          <a:p>
            <a:pPr lvl="1"/>
            <a:endParaRPr lang="en-CA" dirty="0"/>
          </a:p>
          <a:p>
            <a:endParaRPr lang="en-US" dirty="0"/>
          </a:p>
        </p:txBody>
      </p:sp>
    </p:spTree>
    <p:extLst>
      <p:ext uri="{BB962C8B-B14F-4D97-AF65-F5344CB8AC3E}">
        <p14:creationId xmlns:p14="http://schemas.microsoft.com/office/powerpoint/2010/main" val="3201545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Text Source </a:t>
            </a:r>
            <a:r>
              <a:rPr lang="en-CA" dirty="0" smtClean="0"/>
              <a:t>Analysis Relationships</a:t>
            </a:r>
            <a:endParaRPr lang="en-CA" dirty="0"/>
          </a:p>
        </p:txBody>
      </p:sp>
      <p:sp>
        <p:nvSpPr>
          <p:cNvPr id="3" name="Content Placeholder 2"/>
          <p:cNvSpPr>
            <a:spLocks noGrp="1"/>
          </p:cNvSpPr>
          <p:nvPr>
            <p:ph idx="1"/>
          </p:nvPr>
        </p:nvSpPr>
        <p:spPr>
          <a:xfrm>
            <a:off x="457200" y="1600200"/>
            <a:ext cx="8686800" cy="5141168"/>
          </a:xfrm>
        </p:spPr>
        <p:txBody>
          <a:bodyPr>
            <a:normAutofit fontScale="85000" lnSpcReduction="10000"/>
          </a:bodyPr>
          <a:lstStyle/>
          <a:p>
            <a:r>
              <a:rPr lang="en-CA" dirty="0" smtClean="0"/>
              <a:t>Relationships Paragraph:</a:t>
            </a:r>
          </a:p>
          <a:p>
            <a:r>
              <a:rPr lang="en-CA" dirty="0" smtClean="0"/>
              <a:t>State the “big” connecting idea. This links directly to the concepts of the curriculum – think bracketed terms!</a:t>
            </a:r>
          </a:p>
          <a:p>
            <a:r>
              <a:rPr lang="en-CA" dirty="0" smtClean="0"/>
              <a:t>Agreement and disagreement:</a:t>
            </a:r>
          </a:p>
          <a:p>
            <a:pPr lvl="1"/>
            <a:r>
              <a:rPr lang="en-CA" dirty="0" smtClean="0"/>
              <a:t>Specific areas of agreement – based on principals, or concepts</a:t>
            </a:r>
          </a:p>
          <a:p>
            <a:pPr lvl="1"/>
            <a:r>
              <a:rPr lang="en-CA" dirty="0" smtClean="0"/>
              <a:t>Specific areas of disagreement – based on principals or concepts</a:t>
            </a:r>
          </a:p>
          <a:p>
            <a:pPr lvl="1"/>
            <a:r>
              <a:rPr lang="en-CA" dirty="0" smtClean="0"/>
              <a:t>Agreement or disagreement based on elements of social studies (social, political, economic, environmental)</a:t>
            </a:r>
          </a:p>
          <a:p>
            <a:r>
              <a:rPr lang="en-CA" dirty="0" smtClean="0"/>
              <a:t>Vision of the future vs. understandings of the past</a:t>
            </a:r>
          </a:p>
          <a:p>
            <a:r>
              <a:rPr lang="en-CA" dirty="0" smtClean="0"/>
              <a:t>Philosophical (thinkers) agree and disagreement  </a:t>
            </a:r>
          </a:p>
          <a:p>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Look at the Rubric!</a:t>
            </a:r>
            <a:endParaRPr lang="en-CA" dirty="0"/>
          </a:p>
        </p:txBody>
      </p:sp>
      <p:sp>
        <p:nvSpPr>
          <p:cNvPr id="3" name="Content Placeholder 2"/>
          <p:cNvSpPr>
            <a:spLocks noGrp="1"/>
          </p:cNvSpPr>
          <p:nvPr>
            <p:ph idx="1"/>
          </p:nvPr>
        </p:nvSpPr>
        <p:spPr/>
        <p:txBody>
          <a:bodyPr/>
          <a:lstStyle/>
          <a:p>
            <a:r>
              <a:rPr lang="en-CA" dirty="0" smtClean="0"/>
              <a:t>[T]he opposition between globalization and local traditions is false: globalization directly resuscitates local traditions, it literally thrives on them, which is why the opposite of globalization is not local traditions, but universality.</a:t>
            </a:r>
            <a:br>
              <a:rPr lang="en-CA" dirty="0" smtClean="0"/>
            </a:br>
            <a:r>
              <a:rPr lang="en-CA" dirty="0" smtClean="0"/>
              <a:t>—</a:t>
            </a:r>
            <a:r>
              <a:rPr lang="en-CA" dirty="0" err="1" smtClean="0"/>
              <a:t>Slavoj</a:t>
            </a:r>
            <a:r>
              <a:rPr lang="en-CA" dirty="0" smtClean="0"/>
              <a:t> </a:t>
            </a:r>
            <a:r>
              <a:rPr lang="en-CA" dirty="0" err="1" smtClean="0"/>
              <a:t>Zizek</a:t>
            </a:r>
            <a:r>
              <a:rPr lang="en-CA" dirty="0" smtClean="0"/>
              <a:t>, Serbian social critic</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The requirement of one state for one people on one territory has proved to be a recipe for nightmare without end. </a:t>
            </a:r>
            <a:br>
              <a:rPr lang="en-CA" dirty="0" smtClean="0"/>
            </a:br>
            <a:r>
              <a:rPr lang="en-CA" dirty="0" smtClean="0"/>
              <a:t>—Jonathan Schell</a:t>
            </a:r>
            <a:r>
              <a:rPr lang="en-CA" smtClean="0"/>
              <a:t>, contemporary </a:t>
            </a:r>
            <a:r>
              <a:rPr lang="en-CA" dirty="0" smtClean="0"/>
              <a:t>American writer</a:t>
            </a:r>
          </a:p>
          <a:p>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When the missionaries came to Africa, they had the Bible and we had the land. They said "let us close our eyes and pray." When we opened them, we had the Bible, and they had the land.</a:t>
            </a:r>
            <a:br>
              <a:rPr lang="en-CA" dirty="0" smtClean="0"/>
            </a:br>
            <a:r>
              <a:rPr lang="en-CA" dirty="0" smtClean="0"/>
              <a:t>—Desmond Tutu</a:t>
            </a:r>
          </a:p>
          <a:p>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Task</a:t>
            </a:r>
            <a:endParaRPr lang="en-US" dirty="0"/>
          </a:p>
        </p:txBody>
      </p:sp>
      <p:sp>
        <p:nvSpPr>
          <p:cNvPr id="3" name="Content Placeholder 2"/>
          <p:cNvSpPr>
            <a:spLocks noGrp="1"/>
          </p:cNvSpPr>
          <p:nvPr>
            <p:ph idx="1"/>
          </p:nvPr>
        </p:nvSpPr>
        <p:spPr>
          <a:xfrm>
            <a:off x="457200" y="1340768"/>
            <a:ext cx="8229600" cy="4785395"/>
          </a:xfrm>
        </p:spPr>
        <p:txBody>
          <a:bodyPr>
            <a:normAutofit fontScale="85000" lnSpcReduction="20000"/>
          </a:bodyPr>
          <a:lstStyle/>
          <a:p>
            <a:r>
              <a:rPr lang="en-US" dirty="0" smtClean="0"/>
              <a:t>We are asked to do a </a:t>
            </a:r>
            <a:r>
              <a:rPr lang="en-US" dirty="0"/>
              <a:t>S</a:t>
            </a:r>
            <a:r>
              <a:rPr lang="en-US" dirty="0" smtClean="0"/>
              <a:t>ource Analysis as part of our final exam – this is NOT a position paper and we do evaluate or judge or agree/disagree with the sources.</a:t>
            </a:r>
          </a:p>
          <a:p>
            <a:r>
              <a:rPr lang="en-US" dirty="0" smtClean="0"/>
              <a:t>The Task is broken down into four paragraphs.</a:t>
            </a:r>
          </a:p>
          <a:p>
            <a:r>
              <a:rPr lang="en-US" dirty="0" smtClean="0"/>
              <a:t>In the first </a:t>
            </a:r>
            <a:r>
              <a:rPr lang="en-US" dirty="0"/>
              <a:t>t</a:t>
            </a:r>
            <a:r>
              <a:rPr lang="en-US" dirty="0" smtClean="0"/>
              <a:t>hree paragraphs we analyze the three sources – one source per paragraph using the following method</a:t>
            </a:r>
          </a:p>
          <a:p>
            <a:r>
              <a:rPr lang="en-US" dirty="0" smtClean="0"/>
              <a:t>The final paragraph is for comparing the similarities and differences and agreement and disagreement between the three sources</a:t>
            </a:r>
          </a:p>
          <a:p>
            <a:r>
              <a:rPr lang="en-CA" dirty="0"/>
              <a:t>You can use this for Source Analysis or for answering Multiple choice questions!</a:t>
            </a:r>
            <a:r>
              <a:rPr lang="en-US" dirty="0" smtClean="0"/>
              <a:t>  </a:t>
            </a:r>
            <a:endParaRPr lang="en-US" dirty="0"/>
          </a:p>
        </p:txBody>
      </p:sp>
    </p:spTree>
    <p:extLst>
      <p:ext uri="{BB962C8B-B14F-4D97-AF65-F5344CB8AC3E}">
        <p14:creationId xmlns:p14="http://schemas.microsoft.com/office/powerpoint/2010/main" val="2922136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Cartoon or Visual Source De-construction</a:t>
            </a:r>
            <a:endParaRPr lang="en-CA" sz="3600" dirty="0"/>
          </a:p>
        </p:txBody>
      </p:sp>
      <p:sp>
        <p:nvSpPr>
          <p:cNvPr id="3" name="Content Placeholder 2"/>
          <p:cNvSpPr>
            <a:spLocks noGrp="1"/>
          </p:cNvSpPr>
          <p:nvPr>
            <p:ph idx="1"/>
          </p:nvPr>
        </p:nvSpPr>
        <p:spPr>
          <a:xfrm>
            <a:off x="214282" y="1196752"/>
            <a:ext cx="3997678" cy="5400600"/>
          </a:xfrm>
        </p:spPr>
        <p:txBody>
          <a:bodyPr>
            <a:normAutofit fontScale="92500"/>
          </a:bodyPr>
          <a:lstStyle/>
          <a:p>
            <a:r>
              <a:rPr lang="en-CA" dirty="0" smtClean="0"/>
              <a:t>For each source write a paragraph using the following steps:</a:t>
            </a:r>
          </a:p>
          <a:p>
            <a:r>
              <a:rPr lang="en-CA" dirty="0" smtClean="0"/>
              <a:t>STEP ONE:</a:t>
            </a:r>
            <a:endParaRPr lang="en-CA" dirty="0" smtClean="0"/>
          </a:p>
          <a:p>
            <a:r>
              <a:rPr lang="en-CA" dirty="0" smtClean="0"/>
              <a:t>Explicit messages</a:t>
            </a:r>
          </a:p>
          <a:p>
            <a:pPr lvl="1"/>
            <a:r>
              <a:rPr lang="en-CA" dirty="0" smtClean="0"/>
              <a:t>Describe the source as if you were explaining it to a blind man</a:t>
            </a:r>
          </a:p>
          <a:p>
            <a:pPr lvl="1"/>
            <a:r>
              <a:rPr lang="en-CA" dirty="0" smtClean="0"/>
              <a:t>Who? What? When? Where? Why?</a:t>
            </a:r>
          </a:p>
          <a:p>
            <a:pPr lvl="1"/>
            <a:r>
              <a:rPr lang="en-CA" dirty="0" smtClean="0"/>
              <a:t>Evidence!</a:t>
            </a:r>
            <a:endParaRPr lang="en-CA" dirty="0"/>
          </a:p>
        </p:txBody>
      </p:sp>
      <p:pic>
        <p:nvPicPr>
          <p:cNvPr id="1026" name="Picture 2" descr="http://www.danielim.com/wp-content/uploads/2011/02/globalization1.gif"/>
          <p:cNvPicPr>
            <a:picLocks noChangeAspect="1" noChangeArrowheads="1"/>
          </p:cNvPicPr>
          <p:nvPr/>
        </p:nvPicPr>
        <p:blipFill>
          <a:blip r:embed="rId2"/>
          <a:srcRect/>
          <a:stretch>
            <a:fillRect/>
          </a:stretch>
        </p:blipFill>
        <p:spPr bwMode="auto">
          <a:xfrm>
            <a:off x="4100680" y="1428736"/>
            <a:ext cx="4896222" cy="423251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Cartoon or Visual Source De-construction</a:t>
            </a:r>
            <a:endParaRPr lang="en-CA" sz="3600" dirty="0"/>
          </a:p>
        </p:txBody>
      </p:sp>
      <p:sp>
        <p:nvSpPr>
          <p:cNvPr id="3" name="Content Placeholder 2"/>
          <p:cNvSpPr>
            <a:spLocks noGrp="1"/>
          </p:cNvSpPr>
          <p:nvPr>
            <p:ph idx="1"/>
          </p:nvPr>
        </p:nvSpPr>
        <p:spPr>
          <a:xfrm>
            <a:off x="395536" y="1412776"/>
            <a:ext cx="4033588" cy="4713387"/>
          </a:xfrm>
        </p:spPr>
        <p:txBody>
          <a:bodyPr>
            <a:normAutofit fontScale="92500" lnSpcReduction="10000"/>
          </a:bodyPr>
          <a:lstStyle/>
          <a:p>
            <a:r>
              <a:rPr lang="en-CA" dirty="0" smtClean="0"/>
              <a:t>STEP TWO</a:t>
            </a:r>
          </a:p>
          <a:p>
            <a:r>
              <a:rPr lang="en-CA" dirty="0" smtClean="0"/>
              <a:t>Implicit </a:t>
            </a:r>
            <a:r>
              <a:rPr lang="en-CA" dirty="0" smtClean="0"/>
              <a:t>Messages</a:t>
            </a:r>
          </a:p>
          <a:p>
            <a:pPr lvl="1"/>
            <a:r>
              <a:rPr lang="en-CA" dirty="0" smtClean="0"/>
              <a:t>What is the purpose of the source?</a:t>
            </a:r>
          </a:p>
          <a:p>
            <a:pPr lvl="1"/>
            <a:r>
              <a:rPr lang="en-CA" dirty="0" smtClean="0"/>
              <a:t>What is the reason it was created?</a:t>
            </a:r>
          </a:p>
          <a:p>
            <a:pPr lvl="1"/>
            <a:r>
              <a:rPr lang="en-CA" dirty="0" smtClean="0"/>
              <a:t>What is the main idea?</a:t>
            </a:r>
          </a:p>
          <a:p>
            <a:pPr lvl="1"/>
            <a:r>
              <a:rPr lang="en-CA" dirty="0" smtClean="0"/>
              <a:t>What is the Related issue connection?</a:t>
            </a:r>
          </a:p>
          <a:p>
            <a:pPr lvl="1"/>
            <a:r>
              <a:rPr lang="en-CA" dirty="0" smtClean="0"/>
              <a:t>What is the message?</a:t>
            </a:r>
          </a:p>
          <a:p>
            <a:pPr lvl="1"/>
            <a:r>
              <a:rPr lang="en-CA" dirty="0" smtClean="0"/>
              <a:t>Evidence!</a:t>
            </a:r>
            <a:endParaRPr lang="en-CA" dirty="0"/>
          </a:p>
        </p:txBody>
      </p:sp>
      <p:pic>
        <p:nvPicPr>
          <p:cNvPr id="15362" name="Picture 2" descr="http://cdn1.beeffco.com/files/poll-images/normal/globalization_5271.jpg"/>
          <p:cNvPicPr>
            <a:picLocks noChangeAspect="1" noChangeArrowheads="1"/>
          </p:cNvPicPr>
          <p:nvPr/>
        </p:nvPicPr>
        <p:blipFill>
          <a:blip r:embed="rId2"/>
          <a:srcRect/>
          <a:stretch>
            <a:fillRect/>
          </a:stretch>
        </p:blipFill>
        <p:spPr bwMode="auto">
          <a:xfrm>
            <a:off x="4619949" y="1412776"/>
            <a:ext cx="4095455" cy="468052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Cartoon or Visual Source De-construction</a:t>
            </a:r>
            <a:endParaRPr lang="en-CA" sz="3600" dirty="0"/>
          </a:p>
        </p:txBody>
      </p:sp>
      <p:sp>
        <p:nvSpPr>
          <p:cNvPr id="3" name="Content Placeholder 2"/>
          <p:cNvSpPr>
            <a:spLocks noGrp="1"/>
          </p:cNvSpPr>
          <p:nvPr>
            <p:ph idx="1"/>
          </p:nvPr>
        </p:nvSpPr>
        <p:spPr>
          <a:xfrm>
            <a:off x="457200" y="1600200"/>
            <a:ext cx="3614734" cy="4525963"/>
          </a:xfrm>
        </p:spPr>
        <p:txBody>
          <a:bodyPr>
            <a:normAutofit fontScale="92500" lnSpcReduction="20000"/>
          </a:bodyPr>
          <a:lstStyle/>
          <a:p>
            <a:r>
              <a:rPr lang="en-CA" dirty="0" smtClean="0"/>
              <a:t>STEP THREE</a:t>
            </a:r>
          </a:p>
          <a:p>
            <a:r>
              <a:rPr lang="en-CA" dirty="0" smtClean="0"/>
              <a:t>Perspective</a:t>
            </a:r>
            <a:endParaRPr lang="en-CA" dirty="0" smtClean="0"/>
          </a:p>
          <a:p>
            <a:pPr lvl="1"/>
            <a:r>
              <a:rPr lang="en-CA" dirty="0" smtClean="0"/>
              <a:t>What is the perspective of the author on the topic?</a:t>
            </a:r>
          </a:p>
          <a:p>
            <a:pPr lvl="1"/>
            <a:r>
              <a:rPr lang="en-CA" dirty="0" smtClean="0"/>
              <a:t>What is the author in favour of (pro)?</a:t>
            </a:r>
          </a:p>
          <a:p>
            <a:pPr lvl="1"/>
            <a:r>
              <a:rPr lang="en-CA" dirty="0" smtClean="0"/>
              <a:t>What is the author opposed to (con)?</a:t>
            </a:r>
          </a:p>
          <a:p>
            <a:pPr lvl="1"/>
            <a:r>
              <a:rPr lang="en-CA" dirty="0" smtClean="0"/>
              <a:t>Be specific?</a:t>
            </a:r>
          </a:p>
          <a:p>
            <a:pPr lvl="1"/>
            <a:r>
              <a:rPr lang="en-CA" dirty="0" smtClean="0"/>
              <a:t>Evidence?</a:t>
            </a:r>
          </a:p>
          <a:p>
            <a:pPr lvl="1"/>
            <a:endParaRPr lang="en-CA" dirty="0"/>
          </a:p>
        </p:txBody>
      </p:sp>
      <p:pic>
        <p:nvPicPr>
          <p:cNvPr id="4" name="Picture 2" descr="http://cdn1.beeffco.com/files/poll-images/normal/globalization_5271.jpg"/>
          <p:cNvPicPr>
            <a:picLocks noChangeAspect="1" noChangeArrowheads="1"/>
          </p:cNvPicPr>
          <p:nvPr/>
        </p:nvPicPr>
        <p:blipFill>
          <a:blip r:embed="rId2"/>
          <a:srcRect/>
          <a:stretch>
            <a:fillRect/>
          </a:stretch>
        </p:blipFill>
        <p:spPr bwMode="auto">
          <a:xfrm>
            <a:off x="4714876" y="1571612"/>
            <a:ext cx="4000528" cy="457203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CA" sz="3600" dirty="0" smtClean="0"/>
              <a:t>Cartoon or Visual Source De-construction</a:t>
            </a:r>
            <a:endParaRPr lang="en-CA" sz="3600" dirty="0"/>
          </a:p>
        </p:txBody>
      </p:sp>
      <p:sp>
        <p:nvSpPr>
          <p:cNvPr id="3" name="Content Placeholder 2"/>
          <p:cNvSpPr>
            <a:spLocks noGrp="1"/>
          </p:cNvSpPr>
          <p:nvPr>
            <p:ph idx="1"/>
          </p:nvPr>
        </p:nvSpPr>
        <p:spPr>
          <a:xfrm>
            <a:off x="500034" y="857232"/>
            <a:ext cx="8032406" cy="2283736"/>
          </a:xfrm>
        </p:spPr>
        <p:txBody>
          <a:bodyPr>
            <a:normAutofit fontScale="70000" lnSpcReduction="20000"/>
          </a:bodyPr>
          <a:lstStyle/>
          <a:p>
            <a:r>
              <a:rPr lang="en-CA" dirty="0" smtClean="0"/>
              <a:t>STEP FOUR</a:t>
            </a:r>
          </a:p>
          <a:p>
            <a:r>
              <a:rPr lang="en-CA" dirty="0" smtClean="0"/>
              <a:t>Links </a:t>
            </a:r>
            <a:r>
              <a:rPr lang="en-CA" dirty="0" smtClean="0"/>
              <a:t>to the course</a:t>
            </a:r>
          </a:p>
          <a:p>
            <a:pPr lvl="1"/>
            <a:r>
              <a:rPr lang="en-CA" dirty="0" smtClean="0"/>
              <a:t>Globalization is not enough!</a:t>
            </a:r>
          </a:p>
          <a:p>
            <a:pPr lvl="1"/>
            <a:r>
              <a:rPr lang="en-CA" dirty="0" smtClean="0"/>
              <a:t>Related </a:t>
            </a:r>
            <a:r>
              <a:rPr lang="en-CA" dirty="0" smtClean="0"/>
              <a:t>issue – Identity, Historical Legacies, Sustainable Prosperity </a:t>
            </a:r>
            <a:r>
              <a:rPr lang="en-CA" dirty="0" smtClean="0"/>
              <a:t>– </a:t>
            </a:r>
            <a:r>
              <a:rPr lang="en-CA" dirty="0" smtClean="0"/>
              <a:t>be as  specific as </a:t>
            </a:r>
            <a:r>
              <a:rPr lang="en-CA" dirty="0" err="1" smtClean="0"/>
              <a:t>posible</a:t>
            </a:r>
            <a:endParaRPr lang="en-CA" dirty="0" smtClean="0"/>
          </a:p>
          <a:p>
            <a:pPr lvl="1"/>
            <a:r>
              <a:rPr lang="en-CA" dirty="0" smtClean="0"/>
              <a:t>Use related course vocabulary and concepts</a:t>
            </a:r>
          </a:p>
          <a:p>
            <a:pPr lvl="1"/>
            <a:r>
              <a:rPr lang="en-CA" dirty="0" smtClean="0"/>
              <a:t>Make c</a:t>
            </a:r>
            <a:r>
              <a:rPr lang="en-CA" dirty="0" smtClean="0"/>
              <a:t>ontemporary </a:t>
            </a:r>
            <a:r>
              <a:rPr lang="en-CA" dirty="0" smtClean="0"/>
              <a:t>and historical connections</a:t>
            </a:r>
          </a:p>
          <a:p>
            <a:pPr lvl="1"/>
            <a:endParaRPr lang="en-CA" dirty="0" smtClean="0"/>
          </a:p>
          <a:p>
            <a:pPr lvl="1"/>
            <a:endParaRPr lang="en-CA" dirty="0"/>
          </a:p>
        </p:txBody>
      </p:sp>
      <p:pic>
        <p:nvPicPr>
          <p:cNvPr id="16386" name="Picture 2" descr="http://jacobsongj.files.wordpress.com/2010/05/globalization_by_guille36912.png"/>
          <p:cNvPicPr>
            <a:picLocks noChangeAspect="1" noChangeArrowheads="1"/>
          </p:cNvPicPr>
          <p:nvPr/>
        </p:nvPicPr>
        <p:blipFill>
          <a:blip r:embed="rId2"/>
          <a:srcRect/>
          <a:stretch>
            <a:fillRect/>
          </a:stretch>
        </p:blipFill>
        <p:spPr bwMode="auto">
          <a:xfrm>
            <a:off x="2838076" y="3277522"/>
            <a:ext cx="6305924" cy="358047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Relationships Paragraph</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This is for the final or fourth paragraph</a:t>
            </a:r>
          </a:p>
          <a:p>
            <a:r>
              <a:rPr lang="en-CA" dirty="0" smtClean="0"/>
              <a:t>Here we compare and contrast the three sources with each other</a:t>
            </a:r>
            <a:endParaRPr lang="en-CA" dirty="0" smtClean="0"/>
          </a:p>
          <a:p>
            <a:r>
              <a:rPr lang="en-CA" dirty="0" smtClean="0"/>
              <a:t>State </a:t>
            </a:r>
            <a:r>
              <a:rPr lang="en-CA" dirty="0" smtClean="0"/>
              <a:t>the “big” connecting idea. This links directly to the concepts of the curriculum – think bracketed terms!</a:t>
            </a:r>
          </a:p>
          <a:p>
            <a:r>
              <a:rPr lang="en-CA" dirty="0" smtClean="0"/>
              <a:t>Agreement and disagreement:</a:t>
            </a:r>
          </a:p>
          <a:p>
            <a:pPr lvl="1"/>
            <a:r>
              <a:rPr lang="en-CA" dirty="0" smtClean="0"/>
              <a:t>Specific areas of agreement – based on </a:t>
            </a:r>
            <a:r>
              <a:rPr lang="en-CA" dirty="0" smtClean="0"/>
              <a:t>principles</a:t>
            </a:r>
            <a:r>
              <a:rPr lang="en-CA" dirty="0" smtClean="0"/>
              <a:t>, or concepts</a:t>
            </a:r>
          </a:p>
          <a:p>
            <a:pPr lvl="1"/>
            <a:r>
              <a:rPr lang="en-CA" dirty="0" smtClean="0"/>
              <a:t>Specific areas of disagreement – based on </a:t>
            </a:r>
            <a:r>
              <a:rPr lang="en-CA" dirty="0" smtClean="0"/>
              <a:t>principles </a:t>
            </a:r>
            <a:r>
              <a:rPr lang="en-CA" dirty="0" smtClean="0"/>
              <a:t>or concepts</a:t>
            </a:r>
          </a:p>
          <a:p>
            <a:pPr lvl="1"/>
            <a:r>
              <a:rPr lang="en-CA" dirty="0" smtClean="0"/>
              <a:t>Agreement or disagreement based on elements of social studies (social, political, economic, environmental)</a:t>
            </a:r>
          </a:p>
          <a:p>
            <a:r>
              <a:rPr lang="en-CA" dirty="0" smtClean="0"/>
              <a:t>Vision of the future vs</a:t>
            </a:r>
            <a:r>
              <a:rPr lang="en-CA" dirty="0"/>
              <a:t>.</a:t>
            </a:r>
            <a:r>
              <a:rPr lang="en-CA" dirty="0" smtClean="0"/>
              <a:t> understandings of the past</a:t>
            </a:r>
          </a:p>
          <a:p>
            <a:r>
              <a:rPr lang="en-CA" dirty="0" smtClean="0"/>
              <a:t>Philosophical (thinkers) agree and disagreement  </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Text Source Analysis</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This is </a:t>
            </a:r>
            <a:r>
              <a:rPr lang="en-CA" dirty="0" smtClean="0"/>
              <a:t>very similar to the visual source deconstruction – but it is for text.</a:t>
            </a:r>
          </a:p>
          <a:p>
            <a:r>
              <a:rPr lang="en-CA" dirty="0" smtClean="0"/>
              <a:t>You </a:t>
            </a:r>
            <a:r>
              <a:rPr lang="en-CA" dirty="0" smtClean="0"/>
              <a:t>can </a:t>
            </a:r>
            <a:r>
              <a:rPr lang="en-CA" dirty="0" smtClean="0"/>
              <a:t>also use </a:t>
            </a:r>
            <a:r>
              <a:rPr lang="en-CA" dirty="0" smtClean="0"/>
              <a:t>this for Source Analysis </a:t>
            </a:r>
            <a:r>
              <a:rPr lang="en-CA" dirty="0" smtClean="0"/>
              <a:t>system for answering Position Paper or Multiple </a:t>
            </a:r>
            <a:r>
              <a:rPr lang="en-CA" dirty="0" smtClean="0"/>
              <a:t>choice questions!</a:t>
            </a:r>
          </a:p>
          <a:p>
            <a:r>
              <a:rPr lang="en-CA" dirty="0" smtClean="0"/>
              <a:t>You need a system – Create one that works for </a:t>
            </a:r>
            <a:r>
              <a:rPr lang="en-CA" dirty="0" smtClean="0"/>
              <a:t>you – you can use:</a:t>
            </a:r>
            <a:endParaRPr lang="en-CA" dirty="0" smtClean="0"/>
          </a:p>
          <a:p>
            <a:pPr lvl="1"/>
            <a:r>
              <a:rPr lang="en-CA" dirty="0" smtClean="0"/>
              <a:t>Hi-lighting</a:t>
            </a:r>
          </a:p>
          <a:p>
            <a:pPr lvl="1"/>
            <a:r>
              <a:rPr lang="en-CA" dirty="0" smtClean="0"/>
              <a:t>Boxes</a:t>
            </a:r>
          </a:p>
          <a:p>
            <a:pPr lvl="1"/>
            <a:r>
              <a:rPr lang="en-CA" dirty="0" smtClean="0"/>
              <a:t>Write in margin</a:t>
            </a:r>
          </a:p>
          <a:p>
            <a:pPr lvl="1"/>
            <a:r>
              <a:rPr lang="en-CA" dirty="0" smtClean="0"/>
              <a:t>chart</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Text Source Analysis</a:t>
            </a:r>
            <a:endParaRPr lang="en-CA" dirty="0"/>
          </a:p>
        </p:txBody>
      </p:sp>
      <p:sp>
        <p:nvSpPr>
          <p:cNvPr id="3" name="Content Placeholder 2"/>
          <p:cNvSpPr>
            <a:spLocks noGrp="1"/>
          </p:cNvSpPr>
          <p:nvPr>
            <p:ph idx="1"/>
          </p:nvPr>
        </p:nvSpPr>
        <p:spPr>
          <a:xfrm>
            <a:off x="457200" y="1340768"/>
            <a:ext cx="8229600" cy="4785395"/>
          </a:xfrm>
        </p:spPr>
        <p:txBody>
          <a:bodyPr>
            <a:normAutofit fontScale="92500" lnSpcReduction="20000"/>
          </a:bodyPr>
          <a:lstStyle/>
          <a:p>
            <a:r>
              <a:rPr lang="en-CA" dirty="0" smtClean="0"/>
              <a:t>Whe</a:t>
            </a:r>
            <a:r>
              <a:rPr lang="en-CA" dirty="0" smtClean="0"/>
              <a:t>n you see a piece of text if it has a </a:t>
            </a:r>
            <a:r>
              <a:rPr lang="en-CA" dirty="0" err="1" smtClean="0"/>
              <a:t>titile</a:t>
            </a:r>
            <a:r>
              <a:rPr lang="en-CA" dirty="0" smtClean="0"/>
              <a:t> then underline it – titles tend to summarize the main points of the text source.</a:t>
            </a:r>
          </a:p>
          <a:p>
            <a:r>
              <a:rPr lang="en-CA" dirty="0" smtClean="0"/>
              <a:t>If it </a:t>
            </a:r>
            <a:r>
              <a:rPr lang="en-CA" dirty="0" smtClean="0"/>
              <a:t>does not have a title – Create a </a:t>
            </a:r>
            <a:r>
              <a:rPr lang="en-CA" dirty="0" smtClean="0"/>
              <a:t>Title – think “big idea” </a:t>
            </a:r>
            <a:r>
              <a:rPr lang="en-CA" dirty="0" smtClean="0"/>
              <a:t>– Underline and put a “T” beside </a:t>
            </a:r>
            <a:r>
              <a:rPr lang="en-CA" dirty="0" smtClean="0"/>
              <a:t>it.</a:t>
            </a:r>
            <a:endParaRPr lang="en-CA" dirty="0" smtClean="0"/>
          </a:p>
          <a:p>
            <a:pPr>
              <a:buNone/>
            </a:pPr>
            <a:endParaRPr lang="en-CA" dirty="0" smtClean="0"/>
          </a:p>
          <a:p>
            <a:r>
              <a:rPr lang="en-CA" dirty="0" smtClean="0"/>
              <a:t>Explicit Meaning: </a:t>
            </a:r>
            <a:r>
              <a:rPr lang="en-CA" dirty="0" smtClean="0"/>
              <a:t>In a long source it is important to very briefly summarize the source. You can write this in the margin – or if there is a sentence in the source that is summative </a:t>
            </a:r>
            <a:r>
              <a:rPr lang="en-CA" dirty="0" smtClean="0"/>
              <a:t>put </a:t>
            </a:r>
            <a:r>
              <a:rPr lang="en-CA" dirty="0" smtClean="0"/>
              <a:t>a square around it </a:t>
            </a:r>
            <a:r>
              <a:rPr lang="en-CA" dirty="0" smtClean="0"/>
              <a:t>or some other way to indicate that this sentence explains the general idea of the source.</a:t>
            </a:r>
          </a:p>
          <a:p>
            <a:endParaRPr lang="en-CA" dirty="0" smtClean="0"/>
          </a:p>
          <a:p>
            <a:endParaRPr lang="en-CA"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914</Words>
  <Application>Microsoft Office PowerPoint</Application>
  <PresentationFormat>On-screen Show (4:3)</PresentationFormat>
  <Paragraphs>95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Mr O’s Magic Source Analysis System</vt:lpstr>
      <vt:lpstr>The Task</vt:lpstr>
      <vt:lpstr>Cartoon or Visual Source De-construction</vt:lpstr>
      <vt:lpstr>Cartoon or Visual Source De-construction</vt:lpstr>
      <vt:lpstr>Cartoon or Visual Source De-construction</vt:lpstr>
      <vt:lpstr>Cartoon or Visual Source De-construction</vt:lpstr>
      <vt:lpstr>Relationships Paragraph</vt:lpstr>
      <vt:lpstr>Text Source Analysis</vt:lpstr>
      <vt:lpstr>Text Source Analysis</vt:lpstr>
      <vt:lpstr>Text Source Analysis</vt:lpstr>
      <vt:lpstr>Text Source Analysis</vt:lpstr>
      <vt:lpstr>Text Source Analysis Relationships</vt:lpstr>
      <vt:lpstr>Look at the Rubric!</vt:lpstr>
      <vt:lpstr>PowerPoint Presentation</vt:lpstr>
      <vt:lpstr>PowerPoint Presentation</vt:lpstr>
    </vt:vector>
  </TitlesOfParts>
  <Company>GPCSD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O’s Magic Source Analysis System</dc:title>
  <dc:creator>gregoryoppedisano</dc:creator>
  <cp:lastModifiedBy>Staff</cp:lastModifiedBy>
  <cp:revision>13</cp:revision>
  <dcterms:created xsi:type="dcterms:W3CDTF">2011-03-14T15:18:37Z</dcterms:created>
  <dcterms:modified xsi:type="dcterms:W3CDTF">2013-05-01T20:35:58Z</dcterms:modified>
</cp:coreProperties>
</file>