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0B08-07E9-45ED-B958-CF0DA6A0C351}" type="datetimeFigureOut">
              <a:rPr lang="en-US" smtClean="0"/>
              <a:pPr/>
              <a:t>1/5/2016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F266-D851-4550-8530-F4564F37DF1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oppieclass.weebly.com/writing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frm=1&amp;source=images&amp;cd=&amp;cad=rja&amp;docid=O50nRMTERe2c8M&amp;tbnid=0WI0yVYYqd4bbM:&amp;ved=0CAUQjRw&amp;url=https://gildedageperiod89.wikispaces.com/Group+5&amp;ei=xr0zUbiKC8L2igKw1oGwAQ&amp;bvm=bv.43148975,d.cGE&amp;psig=AFQjCNG-RVf7LrNyXjJbhx_-YKRzcBfoEA&amp;ust=136243179732568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frm=1&amp;source=images&amp;cd=&amp;cad=rja&amp;docid=HxLkX4_PapIfEM&amp;tbnid=7DJtdiXSFEax0M:&amp;ved=0CAUQjRw&amp;url=http://batr.org/autonomy/080711.html&amp;ei=k74zUcY-ybOLAuuUgQg&amp;bvm=bv.43148975,d.cGE&amp;psig=AFQjCNFwZwS4Cd1IDg_xiyTTI76bAANCEQ&amp;ust=136243196079348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source=images&amp;cd=&amp;cad=rja&amp;docid=cI6DPSTsv0ppFM&amp;tbnid=jmAjmg1MRb7kCM:&amp;ved=0CAgQjRwwAA&amp;url=http://filipspagnoli.wordpress.com/2009/06/09/human-rights-and-international-law-6-human-rights-and-business-and-the-problem-of-legally-enforceable-corporate-social-responsibility/&amp;ei=rr8zUf-mFKf8iQLs44Fw&amp;psig=AFQjCNHhovrpU939bTk89KDanDr33sw4rQ&amp;ust=136243230237200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source=images&amp;cd=&amp;cad=rja&amp;docid=yC7yabJywlRLYM&amp;tbnid=gXWvrnxDe3Qo7M:&amp;ved=0CAgQjRwwADgO&amp;url=http://conservativetimes.org/?s=greenwald&amp;ei=w8AzUYT8D6q3iwLZ3YH4Bg&amp;psig=AFQjCNFsrvf39767MDgazIpsjZ8S8nztfA&amp;ust=136243257929555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esktop\ice-wizard-cartoon-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8620"/>
            <a:ext cx="9143267" cy="684938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Mr O’s Magic Source Analysis System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*not actual magic.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 Source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dirty="0" smtClean="0"/>
              <a:t>STEP FIVE Relationships Paragraph:</a:t>
            </a:r>
          </a:p>
          <a:p>
            <a:r>
              <a:rPr lang="en-CA" dirty="0" smtClean="0"/>
              <a:t>State the “big” connecting idea. This links directly to the concepts of the curriculum – think bracketed terms!</a:t>
            </a:r>
          </a:p>
          <a:p>
            <a:r>
              <a:rPr lang="en-CA" dirty="0" smtClean="0"/>
              <a:t>Agreement and disagreement:</a:t>
            </a:r>
          </a:p>
          <a:p>
            <a:pPr lvl="1"/>
            <a:r>
              <a:rPr lang="en-CA" dirty="0" smtClean="0"/>
              <a:t>Specific areas of agreement – based on principals, or concepts</a:t>
            </a:r>
          </a:p>
          <a:p>
            <a:pPr lvl="1"/>
            <a:r>
              <a:rPr lang="en-CA" dirty="0" smtClean="0"/>
              <a:t>Specific areas of disagreement – based on principals or concepts</a:t>
            </a:r>
          </a:p>
          <a:p>
            <a:pPr lvl="1"/>
            <a:r>
              <a:rPr lang="en-CA" dirty="0" smtClean="0"/>
              <a:t>Agreement or disagreement based on elements of social studies (social, political, economic, environmental)</a:t>
            </a:r>
          </a:p>
          <a:p>
            <a:r>
              <a:rPr lang="en-CA" dirty="0" smtClean="0"/>
              <a:t>Vision of the future vs. understandings of the past</a:t>
            </a:r>
          </a:p>
          <a:p>
            <a:r>
              <a:rPr lang="en-CA" dirty="0" smtClean="0"/>
              <a:t>Philosophical (thinkers) agree and disagreement 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Look at the Rubric!</a:t>
            </a:r>
            <a:br>
              <a:rPr lang="en-CA" dirty="0" smtClean="0"/>
            </a:br>
            <a:r>
              <a:rPr lang="en-CA" sz="2800" dirty="0" smtClean="0"/>
              <a:t>See the connections between the system and the government expectations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>
                <a:hlinkClick r:id="rId2"/>
              </a:rPr>
              <a:t>http://oppieclass.weebly.com/writing1.html</a:t>
            </a:r>
            <a:r>
              <a:rPr lang="en-CA" sz="2800" dirty="0" smtClean="0"/>
              <a:t/>
            </a:r>
            <a:br>
              <a:rPr lang="en-CA" sz="2800" dirty="0" smtClean="0"/>
            </a:br>
            <a:endParaRPr lang="en-C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70186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>Cartoon or Visual Source De-construction</a:t>
            </a:r>
            <a:br>
              <a:rPr lang="en-CA" sz="3600" dirty="0" smtClean="0"/>
            </a:br>
            <a:r>
              <a:rPr lang="en-CA" sz="2000" dirty="0" smtClean="0"/>
              <a:t>You can use this for Source Analysis or for answering Multiple choice questions!</a:t>
            </a:r>
            <a:br>
              <a:rPr lang="en-CA" sz="2000" dirty="0" smtClean="0"/>
            </a:br>
            <a:r>
              <a:rPr lang="en-CA" sz="2000" dirty="0" smtClean="0"/>
              <a:t>You should brainstorm and write directly on the source!</a:t>
            </a:r>
            <a:r>
              <a:rPr lang="en-CA" sz="3200" dirty="0" smtClean="0"/>
              <a:t/>
            </a:r>
            <a:br>
              <a:rPr lang="en-CA" sz="3200" dirty="0" smtClean="0"/>
            </a:b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3786214" cy="4829196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STEP ONE</a:t>
            </a:r>
          </a:p>
          <a:p>
            <a:r>
              <a:rPr lang="en-CA" dirty="0" smtClean="0"/>
              <a:t>Explicit messages</a:t>
            </a:r>
          </a:p>
          <a:p>
            <a:pPr lvl="1"/>
            <a:r>
              <a:rPr lang="en-CA" dirty="0" smtClean="0"/>
              <a:t>Describe the source as if you were explaining it to a blind man</a:t>
            </a:r>
          </a:p>
          <a:p>
            <a:pPr lvl="1"/>
            <a:r>
              <a:rPr lang="en-CA" dirty="0" smtClean="0"/>
              <a:t>Who? What? When? Where? Why?</a:t>
            </a:r>
          </a:p>
          <a:p>
            <a:pPr lvl="1"/>
            <a:r>
              <a:rPr lang="en-CA" dirty="0" smtClean="0"/>
              <a:t>Use specific evidence from the cartoon</a:t>
            </a:r>
            <a:endParaRPr lang="en-CA" dirty="0"/>
          </a:p>
        </p:txBody>
      </p:sp>
      <p:pic>
        <p:nvPicPr>
          <p:cNvPr id="13314" name="Picture 2" descr="https://gildedageperiod89.wikispaces.com/file/view/freespeech.jpg/69076039/freespeec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628800"/>
            <a:ext cx="43815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Cartoon or Visual Source De-construction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1924" cy="452596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STEP TWO</a:t>
            </a:r>
          </a:p>
          <a:p>
            <a:r>
              <a:rPr lang="en-CA" dirty="0" smtClean="0"/>
              <a:t>Implicit Messages</a:t>
            </a:r>
          </a:p>
          <a:p>
            <a:pPr lvl="1"/>
            <a:r>
              <a:rPr lang="en-CA" dirty="0" smtClean="0"/>
              <a:t>What is the purpose of the author of the source?</a:t>
            </a:r>
          </a:p>
          <a:p>
            <a:pPr lvl="1"/>
            <a:r>
              <a:rPr lang="en-CA" dirty="0" smtClean="0"/>
              <a:t>What is the reason it was created?</a:t>
            </a:r>
          </a:p>
          <a:p>
            <a:pPr lvl="1"/>
            <a:r>
              <a:rPr lang="en-CA" dirty="0" smtClean="0"/>
              <a:t>What is the main idea?</a:t>
            </a:r>
          </a:p>
          <a:p>
            <a:pPr lvl="1"/>
            <a:r>
              <a:rPr lang="en-CA" dirty="0" smtClean="0"/>
              <a:t>What is the Related issue connection?</a:t>
            </a:r>
          </a:p>
          <a:p>
            <a:pPr lvl="1"/>
            <a:r>
              <a:rPr lang="en-CA" dirty="0" smtClean="0"/>
              <a:t>What is the message?</a:t>
            </a:r>
          </a:p>
        </p:txBody>
      </p:sp>
      <p:pic>
        <p:nvPicPr>
          <p:cNvPr id="12290" name="Picture 2" descr="http://batr.org/sitebuildercontent/sitebuilderpictures/.pond/110307_cartoon_600.jpg.w300h24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628800"/>
            <a:ext cx="4711635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Cartoon or Visual Source De-construction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14734" cy="4525963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STEP THREE</a:t>
            </a:r>
          </a:p>
          <a:p>
            <a:r>
              <a:rPr lang="en-CA" dirty="0" smtClean="0"/>
              <a:t>Perspective</a:t>
            </a:r>
          </a:p>
          <a:p>
            <a:pPr lvl="1"/>
            <a:r>
              <a:rPr lang="en-CA" dirty="0" smtClean="0"/>
              <a:t>What is the perspective of the author on the topic?</a:t>
            </a:r>
          </a:p>
          <a:p>
            <a:pPr lvl="1"/>
            <a:r>
              <a:rPr lang="en-CA" dirty="0" smtClean="0"/>
              <a:t>What is the author in favour of (pro)?</a:t>
            </a:r>
          </a:p>
          <a:p>
            <a:pPr lvl="1"/>
            <a:r>
              <a:rPr lang="en-CA" dirty="0" smtClean="0"/>
              <a:t>What is the author opposed to (con)?</a:t>
            </a:r>
          </a:p>
          <a:p>
            <a:pPr lvl="1"/>
            <a:r>
              <a:rPr lang="en-CA" dirty="0" smtClean="0"/>
              <a:t>Who would agree with this perspective?</a:t>
            </a:r>
          </a:p>
          <a:p>
            <a:pPr lvl="1"/>
            <a:r>
              <a:rPr lang="en-CA" dirty="0" smtClean="0"/>
              <a:t>Who would disagree with this perspective?</a:t>
            </a:r>
          </a:p>
          <a:p>
            <a:pPr lvl="1"/>
            <a:r>
              <a:rPr lang="en-CA" dirty="0" smtClean="0"/>
              <a:t>Evidence?</a:t>
            </a:r>
          </a:p>
          <a:p>
            <a:pPr lvl="1"/>
            <a:endParaRPr lang="en-CA" dirty="0"/>
          </a:p>
        </p:txBody>
      </p:sp>
      <p:pic>
        <p:nvPicPr>
          <p:cNvPr id="11266" name="Picture 2" descr="http://filipspagnoli.files.wordpress.com/2009/06/polyp_cartoon_corporate_social_responsibil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484784"/>
            <a:ext cx="4829175" cy="429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Cartoon or Visual Source De-construction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4067944" cy="6000768"/>
          </a:xfrm>
        </p:spPr>
        <p:txBody>
          <a:bodyPr>
            <a:normAutofit/>
          </a:bodyPr>
          <a:lstStyle/>
          <a:p>
            <a:r>
              <a:rPr lang="en-CA" dirty="0" smtClean="0"/>
              <a:t>STEP FOUR</a:t>
            </a:r>
          </a:p>
          <a:p>
            <a:r>
              <a:rPr lang="en-CA" dirty="0" smtClean="0"/>
              <a:t>Links to the course</a:t>
            </a:r>
          </a:p>
          <a:p>
            <a:pPr lvl="1"/>
            <a:r>
              <a:rPr lang="en-CA" dirty="0" smtClean="0"/>
              <a:t>Liberalism is not enough!</a:t>
            </a:r>
          </a:p>
          <a:p>
            <a:pPr lvl="1"/>
            <a:r>
              <a:rPr lang="en-CA" dirty="0" smtClean="0"/>
              <a:t>Related issue – be specific</a:t>
            </a:r>
          </a:p>
          <a:p>
            <a:pPr lvl="1"/>
            <a:r>
              <a:rPr lang="en-CA" dirty="0" smtClean="0"/>
              <a:t>Use related course vocabulary and concepts</a:t>
            </a:r>
          </a:p>
          <a:p>
            <a:pPr lvl="1"/>
            <a:r>
              <a:rPr lang="en-CA" dirty="0" smtClean="0"/>
              <a:t>Contemporary and historical connections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pic>
        <p:nvPicPr>
          <p:cNvPr id="10242" name="Picture 2" descr="http://images.politico.com/global/090407_cartoon_6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124744"/>
            <a:ext cx="5004048" cy="4056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dirty="0" smtClean="0"/>
              <a:t>Relationships Paragraph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State the “big” connecting idea.</a:t>
            </a:r>
          </a:p>
          <a:p>
            <a:r>
              <a:rPr lang="en-CA" dirty="0" smtClean="0"/>
              <a:t> This links directly to the concepts of the curriculum – think bracketed terms!</a:t>
            </a:r>
          </a:p>
          <a:p>
            <a:r>
              <a:rPr lang="en-CA" dirty="0" smtClean="0"/>
              <a:t>Start at liberalism</a:t>
            </a:r>
          </a:p>
          <a:p>
            <a:r>
              <a:rPr lang="en-CA" dirty="0" smtClean="0"/>
              <a:t>Think economic or political spectrums (compare locations)</a:t>
            </a:r>
          </a:p>
          <a:p>
            <a:r>
              <a:rPr lang="en-CA" dirty="0" smtClean="0"/>
              <a:t>Think about philosophers (who would agree or disagree)</a:t>
            </a:r>
          </a:p>
          <a:p>
            <a:r>
              <a:rPr lang="en-CA" dirty="0" smtClean="0"/>
              <a:t>Think about theme (is the author appealing to nation, class, race, relationship to land, gender, religion)</a:t>
            </a:r>
          </a:p>
          <a:p>
            <a:r>
              <a:rPr lang="en-CA" dirty="0" smtClean="0"/>
              <a:t>Agreement and disagreement:</a:t>
            </a:r>
          </a:p>
          <a:p>
            <a:pPr lvl="1"/>
            <a:r>
              <a:rPr lang="en-CA" dirty="0" smtClean="0"/>
              <a:t>Specific areas of agreement – based on principles of collectivism or individualism, or concepts</a:t>
            </a:r>
          </a:p>
          <a:p>
            <a:pPr lvl="1"/>
            <a:r>
              <a:rPr lang="en-CA" dirty="0" smtClean="0"/>
              <a:t>Specific areas of disagreement – based on principles of collectivism of individualism or concepts</a:t>
            </a:r>
          </a:p>
          <a:p>
            <a:pPr lvl="1"/>
            <a:r>
              <a:rPr lang="en-CA" dirty="0" smtClean="0"/>
              <a:t>Agreement or disagreement based on elements of social studies (social, political, economic, environmental)</a:t>
            </a:r>
          </a:p>
          <a:p>
            <a:r>
              <a:rPr lang="en-CA" dirty="0" smtClean="0"/>
              <a:t>Vision of the future vs</a:t>
            </a:r>
            <a:r>
              <a:rPr lang="en-CA" dirty="0"/>
              <a:t>.</a:t>
            </a:r>
            <a:r>
              <a:rPr lang="en-CA" dirty="0" smtClean="0"/>
              <a:t> understandings of the past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 Source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This is essentially the same as Cartoon or Visual Source Deconstruction but in response to a quote or piece of text!</a:t>
            </a:r>
          </a:p>
          <a:p>
            <a:r>
              <a:rPr lang="en-CA" dirty="0" smtClean="0"/>
              <a:t>You need a system to write use to brainstorm and “mark up” the quote – Create one that works for you:</a:t>
            </a:r>
          </a:p>
          <a:p>
            <a:pPr lvl="1"/>
            <a:r>
              <a:rPr lang="en-CA" dirty="0" smtClean="0"/>
              <a:t>Hi-lighting</a:t>
            </a:r>
          </a:p>
          <a:p>
            <a:pPr lvl="1"/>
            <a:r>
              <a:rPr lang="en-CA" dirty="0" smtClean="0"/>
              <a:t>Boxes</a:t>
            </a:r>
          </a:p>
          <a:p>
            <a:pPr lvl="1"/>
            <a:r>
              <a:rPr lang="en-CA" dirty="0" smtClean="0"/>
              <a:t>Write in margin</a:t>
            </a:r>
          </a:p>
          <a:p>
            <a:pPr lvl="1"/>
            <a:r>
              <a:rPr lang="en-CA" dirty="0" smtClean="0"/>
              <a:t>chart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 Source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STEP ONE </a:t>
            </a:r>
          </a:p>
          <a:p>
            <a:r>
              <a:rPr lang="en-CA" dirty="0" smtClean="0"/>
              <a:t>Explicit Message</a:t>
            </a:r>
          </a:p>
          <a:p>
            <a:pPr lvl="1"/>
            <a:r>
              <a:rPr lang="en-CA" dirty="0" smtClean="0"/>
              <a:t>On the source identify the Title – Underline and put a “T” beside it – if no title make one up (big idea).</a:t>
            </a:r>
          </a:p>
          <a:p>
            <a:pPr lvl="1"/>
            <a:r>
              <a:rPr lang="en-CA" dirty="0" smtClean="0"/>
              <a:t>Identify Key terms (</a:t>
            </a:r>
            <a:r>
              <a:rPr lang="en-CA" dirty="0" err="1" smtClean="0"/>
              <a:t>zig-zag</a:t>
            </a:r>
            <a:r>
              <a:rPr lang="en-CA" dirty="0" smtClean="0"/>
              <a:t> underline) Vocabulary, course concepts, philosophers, phrases, ideologies, historical or contemporary events – basically identify words you recognize from the course.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Begin writing by Summarizing – put a square around the summative sentence in the source begin your writing with a brief summary of what the source is about – explain the 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 Source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STEP TWO Implicit Meaning </a:t>
            </a:r>
          </a:p>
          <a:p>
            <a:pPr lvl="1"/>
            <a:r>
              <a:rPr lang="en-CA" dirty="0" smtClean="0"/>
              <a:t>Use the same process as in the Visual Deconstruction to identify Implicit Meaning of the source</a:t>
            </a:r>
          </a:p>
          <a:p>
            <a:r>
              <a:rPr lang="en-CA" dirty="0" smtClean="0"/>
              <a:t>STEP THREE Perspective </a:t>
            </a:r>
          </a:p>
          <a:p>
            <a:pPr lvl="1"/>
            <a:r>
              <a:rPr lang="en-CA" dirty="0" smtClean="0"/>
              <a:t>As with the Visual deconstruction write about the perspective, opinion, bias of the writer? What are they in favour of? Opposed to? What is their opinion on Liberalism?</a:t>
            </a:r>
          </a:p>
          <a:p>
            <a:r>
              <a:rPr lang="en-CA" dirty="0" smtClean="0"/>
              <a:t>STEP FOUR Connection to the course</a:t>
            </a:r>
          </a:p>
          <a:p>
            <a:pPr lvl="1"/>
            <a:r>
              <a:rPr lang="en-CA" dirty="0" smtClean="0"/>
              <a:t>Again the same as with the Visual Deconstruction</a:t>
            </a:r>
            <a:endParaRPr lang="en-CA" dirty="0"/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634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Mr O’s Magic Source Analysis System</vt:lpstr>
      <vt:lpstr>Cartoon or Visual Source De-construction You can use this for Source Analysis or for answering Multiple choice questions! You should brainstorm and write directly on the source! </vt:lpstr>
      <vt:lpstr>Cartoon or Visual Source De-construction</vt:lpstr>
      <vt:lpstr>Cartoon or Visual Source De-construction</vt:lpstr>
      <vt:lpstr>Cartoon or Visual Source De-construction</vt:lpstr>
      <vt:lpstr>Relationships Paragraph</vt:lpstr>
      <vt:lpstr>Text Source Analysis</vt:lpstr>
      <vt:lpstr>Text Source Analysis</vt:lpstr>
      <vt:lpstr>Text Source Analysis</vt:lpstr>
      <vt:lpstr>Text Source Analysis</vt:lpstr>
      <vt:lpstr>Look at the Rubric! See the connections between the system and the government expectations  http://oppieclass.weebly.com/writing1.html </vt:lpstr>
    </vt:vector>
  </TitlesOfParts>
  <Company>GPCSD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 O’s Magic Source Analysis System</dc:title>
  <dc:creator>gregoryoppedisano</dc:creator>
  <cp:lastModifiedBy>Windows User</cp:lastModifiedBy>
  <cp:revision>16</cp:revision>
  <dcterms:created xsi:type="dcterms:W3CDTF">2011-03-14T15:18:37Z</dcterms:created>
  <dcterms:modified xsi:type="dcterms:W3CDTF">2016-01-05T20:25:09Z</dcterms:modified>
</cp:coreProperties>
</file>