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7" r:id="rId4"/>
    <p:sldId id="262" r:id="rId5"/>
    <p:sldId id="266" r:id="rId6"/>
    <p:sldId id="257" r:id="rId7"/>
    <p:sldId id="264" r:id="rId8"/>
    <p:sldId id="258" r:id="rId9"/>
    <p:sldId id="259" r:id="rId10"/>
    <p:sldId id="260" r:id="rId11"/>
    <p:sldId id="26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92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58EDC-4F8E-485A-9900-89F5D8829510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C83DD-50D5-4CED-8583-E95FD77FD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0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BFD07-5498-43DE-A294-F69A745E5722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3D0AC-CA18-4344-9AB0-D8BBB1FE05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1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3D0AC-CA18-4344-9AB0-D8BBB1FE05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50D4AF-812A-4688-B8C8-DE9C6C790209}" type="datetimeFigureOut">
              <a:rPr lang="en-US" smtClean="0"/>
              <a:pPr/>
              <a:t>10/17/2013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301877-A046-44C3-9C4E-FE463EFAFB3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wUGSYDKUx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 Mr. O’s Fantastical and Amazing How to Write a Position Paper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*Not a guarantee of fantasticalness or </a:t>
            </a:r>
            <a:r>
              <a:rPr lang="en-CA" sz="1800" dirty="0" err="1" smtClean="0"/>
              <a:t>amazitude</a:t>
            </a:r>
            <a:r>
              <a:rPr lang="en-CA" sz="1800" dirty="0" smtClean="0"/>
              <a:t>.</a:t>
            </a:r>
            <a:endParaRPr lang="en-CA" sz="1800" dirty="0"/>
          </a:p>
        </p:txBody>
      </p:sp>
      <p:pic>
        <p:nvPicPr>
          <p:cNvPr id="7170" name="Picture 2" descr="http://themysticalthrone.com/wp-content/uploads/2011/01/01G-UA-RR-Tides-of-Bl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391025"/>
            <a:ext cx="1905000" cy="2466975"/>
          </a:xfrm>
          <a:prstGeom prst="rect">
            <a:avLst/>
          </a:prstGeom>
          <a:noFill/>
        </p:spPr>
      </p:pic>
      <p:pic>
        <p:nvPicPr>
          <p:cNvPr id="7172" name="Picture 4" descr="http://img3.fkcdn.com/img/864/97809776418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4786322"/>
            <a:ext cx="1235382" cy="1597476"/>
          </a:xfrm>
          <a:prstGeom prst="rect">
            <a:avLst/>
          </a:prstGeom>
          <a:noFill/>
        </p:spPr>
      </p:pic>
      <p:pic>
        <p:nvPicPr>
          <p:cNvPr id="7174" name="Picture 6" descr="http://ca.pbsstatic.com/m/58/6358/97809816663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5982" y="4786322"/>
            <a:ext cx="1218018" cy="1571636"/>
          </a:xfrm>
          <a:prstGeom prst="rect">
            <a:avLst/>
          </a:prstGeom>
          <a:noFill/>
        </p:spPr>
      </p:pic>
      <p:pic>
        <p:nvPicPr>
          <p:cNvPr id="7176" name="Picture 8" descr="http://static.lulu.com/product/paperback/blood-runs-cold-(osric)/1804248/thumbnail/3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4429132"/>
            <a:ext cx="1859602" cy="2428868"/>
          </a:xfrm>
          <a:prstGeom prst="rect">
            <a:avLst/>
          </a:prstGeom>
          <a:noFill/>
        </p:spPr>
      </p:pic>
      <p:pic>
        <p:nvPicPr>
          <p:cNvPr id="7177" name="Picture 9" descr="Dungeon Crawl Classics 43 Curse of the Barren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786322"/>
            <a:ext cx="1171577" cy="158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Argumentative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lvl="1"/>
            <a:r>
              <a:rPr lang="en-CA" dirty="0" smtClean="0"/>
              <a:t>A negative (warning) example that proves your thesis:</a:t>
            </a:r>
          </a:p>
          <a:p>
            <a:pPr lvl="2"/>
            <a:r>
              <a:rPr lang="en-CA" dirty="0" smtClean="0"/>
              <a:t> argues from principals in a negative way, </a:t>
            </a:r>
          </a:p>
          <a:p>
            <a:pPr lvl="2"/>
            <a:r>
              <a:rPr lang="en-CA" dirty="0" smtClean="0"/>
              <a:t>uses negative historical examples or events and negative contemporary examples and events to support your position.</a:t>
            </a:r>
          </a:p>
          <a:p>
            <a:pPr lvl="2"/>
            <a:r>
              <a:rPr lang="en-CA" dirty="0" smtClean="0"/>
              <a:t>Identify thinkers, philosophers, politicians etc. that disagree with your position (but support the negative example)</a:t>
            </a:r>
          </a:p>
          <a:p>
            <a:pPr lvl="2"/>
            <a:r>
              <a:rPr lang="en-CA" dirty="0" smtClean="0"/>
              <a:t>Use course vocabulary</a:t>
            </a:r>
          </a:p>
          <a:p>
            <a:pPr lvl="2"/>
            <a:r>
              <a:rPr lang="en-CA" dirty="0" smtClean="0"/>
              <a:t>Identify a nation or system negatively, that supports your argument</a:t>
            </a:r>
          </a:p>
          <a:p>
            <a:pPr lvl="2"/>
            <a:r>
              <a:rPr lang="en-CA" dirty="0" smtClean="0"/>
              <a:t>For example if arguing in favour of Capitalism – you could use the abuses of totalitarian communism or fascism as negative examples/warning to be avoided.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Cohesive Defense of Position and Concluding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Summarize the thesis – restate</a:t>
            </a:r>
          </a:p>
          <a:p>
            <a:r>
              <a:rPr lang="en-US" dirty="0" smtClean="0"/>
              <a:t>Identify the big issue (connect to course question or RI question)</a:t>
            </a:r>
          </a:p>
          <a:p>
            <a:r>
              <a:rPr lang="en-US" dirty="0" smtClean="0"/>
              <a:t>Write a cohesive defense summative defense of your position – based on the argumentative paragraphs, uniting principles and values, historical and contemporary events, country case studies, philosophers and ideologies and your arguments.  </a:t>
            </a:r>
          </a:p>
          <a:p>
            <a:r>
              <a:rPr lang="en-US" dirty="0" smtClean="0"/>
              <a:t>Praise the support that agrees with your position, using strong words such as</a:t>
            </a:r>
            <a:r>
              <a:rPr lang="en-US" b="1" dirty="0" smtClean="0"/>
              <a:t>:  should, ought, the best method, the most realistic</a:t>
            </a:r>
            <a:r>
              <a:rPr lang="en-US" dirty="0" smtClean="0"/>
              <a:t>.  Criticize those ideologies that you are rejecting using strong words like </a:t>
            </a:r>
            <a:r>
              <a:rPr lang="en-US" b="1" dirty="0" smtClean="0"/>
              <a:t>should not, ought not, the worst method, the least beneficial.</a:t>
            </a:r>
            <a:r>
              <a:rPr lang="en-US" dirty="0" smtClean="0"/>
              <a:t> </a:t>
            </a:r>
          </a:p>
          <a:p>
            <a:r>
              <a:rPr lang="en-US" dirty="0" smtClean="0"/>
              <a:t>Use a quote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Speak to the world about how your position will make a better future  </a:t>
            </a:r>
          </a:p>
          <a:p>
            <a:r>
              <a:rPr lang="en-US" dirty="0" smtClean="0"/>
              <a:t>Give a warning of the disastrous consequences of the opposing ideologies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The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r>
              <a:rPr lang="en-US" dirty="0" smtClean="0"/>
              <a:t>We are always asked to respond to a source when writing a Position Paper in Social Studies and the question is always the same:</a:t>
            </a:r>
          </a:p>
          <a:p>
            <a:endParaRPr lang="en-US" dirty="0" smtClean="0"/>
          </a:p>
          <a:p>
            <a:r>
              <a:rPr lang="en-US" dirty="0" smtClean="0"/>
              <a:t>To what extent should the perspective of the source be embraced?</a:t>
            </a:r>
          </a:p>
          <a:p>
            <a:r>
              <a:rPr lang="en-US" dirty="0" smtClean="0"/>
              <a:t>Here is an example of a source: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260648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"Imagine"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Imagine there's no heaven</a:t>
            </a:r>
          </a:p>
          <a:p>
            <a:r>
              <a:rPr lang="en-US" dirty="0"/>
              <a:t> It's easy if you try</a:t>
            </a:r>
          </a:p>
          <a:p>
            <a:r>
              <a:rPr lang="en-US" dirty="0"/>
              <a:t> No hell below us</a:t>
            </a:r>
          </a:p>
          <a:p>
            <a:r>
              <a:rPr lang="en-US" dirty="0"/>
              <a:t> Above us only sky</a:t>
            </a:r>
          </a:p>
          <a:p>
            <a:r>
              <a:rPr lang="en-US" dirty="0"/>
              <a:t> Imagine all the people</a:t>
            </a:r>
          </a:p>
          <a:p>
            <a:r>
              <a:rPr lang="en-US" dirty="0"/>
              <a:t> Living for today...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Imagine there's no countries</a:t>
            </a:r>
          </a:p>
          <a:p>
            <a:r>
              <a:rPr lang="en-US" dirty="0"/>
              <a:t> It isn't hard to do</a:t>
            </a:r>
          </a:p>
          <a:p>
            <a:r>
              <a:rPr lang="en-US" dirty="0"/>
              <a:t> Nothing to kill or die for</a:t>
            </a:r>
          </a:p>
          <a:p>
            <a:r>
              <a:rPr lang="en-US" dirty="0"/>
              <a:t> And no religion too</a:t>
            </a:r>
          </a:p>
          <a:p>
            <a:r>
              <a:rPr lang="en-US" dirty="0"/>
              <a:t> Imagine all the people</a:t>
            </a:r>
          </a:p>
          <a:p>
            <a:r>
              <a:rPr lang="en-US" dirty="0"/>
              <a:t> Living life in peace...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You may say I'm a dreamer</a:t>
            </a:r>
          </a:p>
          <a:p>
            <a:r>
              <a:rPr lang="en-US" dirty="0"/>
              <a:t> But I'm not the only one</a:t>
            </a:r>
          </a:p>
          <a:p>
            <a:r>
              <a:rPr lang="en-US" dirty="0"/>
              <a:t> I hope someday you'll join us</a:t>
            </a:r>
          </a:p>
          <a:p>
            <a:r>
              <a:rPr lang="en-US" dirty="0"/>
              <a:t> And the world will be as one</a:t>
            </a:r>
          </a:p>
          <a:p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5976" y="119675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Imagine no possessions</a:t>
            </a:r>
          </a:p>
          <a:p>
            <a:r>
              <a:rPr lang="en-US" dirty="0"/>
              <a:t> I wonder if you can</a:t>
            </a:r>
          </a:p>
          <a:p>
            <a:r>
              <a:rPr lang="en-US" dirty="0"/>
              <a:t> No need for greed or hunger</a:t>
            </a:r>
          </a:p>
          <a:p>
            <a:r>
              <a:rPr lang="en-US" dirty="0"/>
              <a:t> A brotherhood of man</a:t>
            </a:r>
          </a:p>
          <a:p>
            <a:r>
              <a:rPr lang="en-US" dirty="0"/>
              <a:t> Imagine all the people</a:t>
            </a:r>
          </a:p>
          <a:p>
            <a:r>
              <a:rPr lang="en-US" dirty="0"/>
              <a:t> Sharing all the world...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You may say I'm a dreamer</a:t>
            </a:r>
          </a:p>
          <a:p>
            <a:r>
              <a:rPr lang="en-US" dirty="0"/>
              <a:t> But I'm not the only one</a:t>
            </a:r>
          </a:p>
          <a:p>
            <a:r>
              <a:rPr lang="en-US" dirty="0"/>
              <a:t> I hope someday you'll join us</a:t>
            </a:r>
          </a:p>
          <a:p>
            <a:r>
              <a:rPr lang="en-US" dirty="0"/>
              <a:t> And the world will live as one </a:t>
            </a:r>
            <a:endParaRPr lang="en-US" dirty="0" smtClean="0"/>
          </a:p>
          <a:p>
            <a:endParaRPr lang="en-US" dirty="0"/>
          </a:p>
          <a:p>
            <a:r>
              <a:rPr lang="en-US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www.youtube.com/watch?v=RwUGSYDKUxU</a:t>
            </a:r>
            <a:endParaRPr lang="en-US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It!!@!!!~~~!!@!~!~!@#!@!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12608"/>
          </a:xfrm>
        </p:spPr>
        <p:txBody>
          <a:bodyPr/>
          <a:lstStyle/>
          <a:p>
            <a:pPr lvl="0"/>
            <a:r>
              <a:rPr lang="en-US" dirty="0" smtClean="0"/>
              <a:t>Planning – Begin every essay with a web outline to help you organize:</a:t>
            </a:r>
          </a:p>
          <a:p>
            <a:pPr lvl="1"/>
            <a:r>
              <a:rPr lang="en-US" dirty="0" smtClean="0"/>
              <a:t>your position and other perspectives</a:t>
            </a:r>
          </a:p>
          <a:p>
            <a:pPr lvl="1"/>
            <a:r>
              <a:rPr lang="en-US" dirty="0" smtClean="0"/>
              <a:t>philosophers and thinkers</a:t>
            </a:r>
          </a:p>
          <a:p>
            <a:pPr lvl="1"/>
            <a:r>
              <a:rPr lang="en-US" dirty="0" smtClean="0"/>
              <a:t>historical and contemporary examples or case studies</a:t>
            </a:r>
          </a:p>
          <a:p>
            <a:pPr lvl="1"/>
            <a:r>
              <a:rPr lang="en-US" dirty="0" smtClean="0"/>
              <a:t>principles and values</a:t>
            </a:r>
          </a:p>
          <a:p>
            <a:pPr lvl="1"/>
            <a:r>
              <a:rPr lang="en-US" dirty="0" smtClean="0"/>
              <a:t>Ideological terms and visualize the relationship between them (think spectrums and grids).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 I like Word Webs and so can you!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ehateessays.files.wordpress.com/2010/10/essayplan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1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CA" dirty="0" smtClean="0"/>
              <a:t>Introduction Paragraph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/>
          </a:bodyPr>
          <a:lstStyle/>
          <a:p>
            <a:r>
              <a:rPr lang="en-CA" dirty="0" smtClean="0"/>
              <a:t>Analysis of Source</a:t>
            </a:r>
          </a:p>
          <a:p>
            <a:pPr lvl="1"/>
            <a:r>
              <a:rPr lang="en-CA" dirty="0" smtClean="0"/>
              <a:t>Explicit</a:t>
            </a:r>
          </a:p>
          <a:p>
            <a:pPr lvl="1"/>
            <a:r>
              <a:rPr lang="en-CA" dirty="0" smtClean="0"/>
              <a:t>Implicit</a:t>
            </a:r>
          </a:p>
          <a:p>
            <a:pPr lvl="1"/>
            <a:r>
              <a:rPr lang="en-CA" dirty="0" smtClean="0"/>
              <a:t>Relationships to the course</a:t>
            </a:r>
          </a:p>
          <a:p>
            <a:pPr lvl="1"/>
            <a:r>
              <a:rPr lang="en-CA" dirty="0" smtClean="0"/>
              <a:t>Key terms</a:t>
            </a:r>
          </a:p>
          <a:p>
            <a:pPr lvl="1"/>
            <a:r>
              <a:rPr lang="en-CA" dirty="0" smtClean="0"/>
              <a:t>Links to nationalism (Social 20)  </a:t>
            </a:r>
          </a:p>
          <a:p>
            <a:pPr lvl="1"/>
            <a:r>
              <a:rPr lang="en-CA" dirty="0" smtClean="0"/>
              <a:t>Identify the perspective/bias of the source</a:t>
            </a:r>
          </a:p>
          <a:p>
            <a:pPr lvl="1"/>
            <a:r>
              <a:rPr lang="en-CA" dirty="0" smtClean="0"/>
              <a:t>Identify the section of the course that the question is from (Related Issue) and reframe the question in those terms</a:t>
            </a:r>
          </a:p>
          <a:p>
            <a:pPr lvl="1"/>
            <a:r>
              <a:rPr lang="en-US" dirty="0" smtClean="0"/>
              <a:t>Write a general discussion of the dilemma or difficult choices to be made related to this related issue - connected to the source – with the goal of identifying alternative perspectives: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n-US" dirty="0" smtClean="0"/>
              <a:t>Introduction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Showing Multiple Perspectives (this can be done in the intro and/or body paragraphs)</a:t>
            </a:r>
            <a:endParaRPr lang="en-US" dirty="0" smtClean="0"/>
          </a:p>
          <a:p>
            <a:pPr lvl="1"/>
            <a:r>
              <a:rPr lang="en-US" b="1" dirty="0" smtClean="0"/>
              <a:t>We are asked to what EXTENT we should EMBRACE the perspective of the source.</a:t>
            </a:r>
          </a:p>
          <a:p>
            <a:pPr lvl="1"/>
            <a:r>
              <a:rPr lang="en-US" b="1" dirty="0" smtClean="0"/>
              <a:t>So we can:</a:t>
            </a:r>
          </a:p>
          <a:p>
            <a:pPr lvl="2"/>
            <a:r>
              <a:rPr lang="en-US" b="1" dirty="0" smtClean="0"/>
              <a:t>EMBRACE the source</a:t>
            </a:r>
          </a:p>
          <a:p>
            <a:pPr lvl="2"/>
            <a:r>
              <a:rPr lang="en-US" b="1" dirty="0" smtClean="0"/>
              <a:t>REJECT the source</a:t>
            </a:r>
          </a:p>
          <a:p>
            <a:pPr lvl="2"/>
            <a:r>
              <a:rPr lang="en-US" b="1" dirty="0" smtClean="0"/>
              <a:t>EMRACAREJECT the source (embrace part of it and reject part of it)</a:t>
            </a:r>
          </a:p>
          <a:p>
            <a:pPr lvl="1"/>
            <a:r>
              <a:rPr lang="en-US" b="1" dirty="0" smtClean="0"/>
              <a:t>In any event we want to confidently and argumentatively TAKE ONE position and then show our knowledge of the other positions.</a:t>
            </a:r>
            <a:endParaRPr lang="en-US" dirty="0" smtClean="0"/>
          </a:p>
          <a:p>
            <a:pPr lvl="1"/>
            <a:r>
              <a:rPr lang="en-US" dirty="0" smtClean="0"/>
              <a:t>For example if the source is opposed to nationalism and we want to EMBRACE it – we want to show our understanding of examples when nationalism has been embraced and the consequences of that action</a:t>
            </a:r>
            <a:r>
              <a:rPr lang="en-US" b="1" dirty="0" smtClean="0"/>
              <a:t>:</a:t>
            </a:r>
          </a:p>
          <a:p>
            <a:pPr lvl="1"/>
            <a:r>
              <a:rPr lang="en-CA" dirty="0" smtClean="0"/>
              <a:t>For alternative perspective introduce some likely or suitable arguments or categories of proof that provide solid evidence to support these other opinions.</a:t>
            </a:r>
            <a:r>
              <a:rPr lang="en-US" dirty="0" smtClean="0"/>
              <a:t> Briefly link principals, values, philosophers, historical and contemporary info: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 Paragraph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Getting to the thesis:</a:t>
            </a:r>
          </a:p>
          <a:p>
            <a:r>
              <a:rPr lang="en-CA" dirty="0" smtClean="0"/>
              <a:t>Thesis =</a:t>
            </a:r>
          </a:p>
          <a:p>
            <a:pPr lvl="2"/>
            <a:r>
              <a:rPr lang="en-CA" sz="2800" dirty="0" smtClean="0"/>
              <a:t>Your Perspective + answer the question + preview of topic paragraphs</a:t>
            </a:r>
          </a:p>
          <a:p>
            <a:pPr lvl="2">
              <a:buNone/>
            </a:pPr>
            <a:endParaRPr lang="en-CA" sz="2800" dirty="0" smtClean="0"/>
          </a:p>
          <a:p>
            <a:r>
              <a:rPr lang="en-US" dirty="0" smtClean="0"/>
              <a:t>The Thesis can be one or two sentences – it should be reused in each paragraph to create a compelling argument and cohesion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You should now write three or more argumentative paragraphs.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CA" dirty="0" smtClean="0"/>
              <a:t>Argumentative Paragraphs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64"/>
          </a:xfrm>
        </p:spPr>
        <p:txBody>
          <a:bodyPr>
            <a:normAutofit/>
          </a:bodyPr>
          <a:lstStyle/>
          <a:p>
            <a:r>
              <a:rPr lang="en-CA" dirty="0" smtClean="0"/>
              <a:t>Start with a topic sentence that links to the thesis</a:t>
            </a:r>
          </a:p>
          <a:p>
            <a:pPr lvl="1"/>
            <a:r>
              <a:rPr lang="en-CA" dirty="0" smtClean="0"/>
              <a:t>Choose a POSITIVE or NEGATIVE argument that proves your thesis.</a:t>
            </a:r>
          </a:p>
          <a:p>
            <a:pPr lvl="1"/>
            <a:r>
              <a:rPr lang="en-CA" dirty="0" smtClean="0"/>
              <a:t>A positive example:</a:t>
            </a:r>
          </a:p>
          <a:p>
            <a:pPr lvl="2"/>
            <a:r>
              <a:rPr lang="en-CA" dirty="0" smtClean="0"/>
              <a:t> argues from principals in a positive way, </a:t>
            </a:r>
          </a:p>
          <a:p>
            <a:pPr lvl="2"/>
            <a:r>
              <a:rPr lang="en-CA" dirty="0" smtClean="0"/>
              <a:t>uses positive historical examples or events and positive contemporary examples and events to support your position.</a:t>
            </a:r>
          </a:p>
          <a:p>
            <a:pPr lvl="2"/>
            <a:r>
              <a:rPr lang="en-CA" dirty="0" smtClean="0"/>
              <a:t>Identify a nation or system that positively supports your argument</a:t>
            </a:r>
          </a:p>
          <a:p>
            <a:pPr lvl="2"/>
            <a:r>
              <a:rPr lang="en-CA" dirty="0" smtClean="0"/>
              <a:t>Identify thinkers, philosophers, politicians etc. that agree with your position</a:t>
            </a:r>
          </a:p>
          <a:p>
            <a:pPr lvl="2"/>
            <a:r>
              <a:rPr lang="en-CA" dirty="0" smtClean="0"/>
              <a:t>Use course vocabulary</a:t>
            </a:r>
          </a:p>
          <a:p>
            <a:pPr lvl="2"/>
            <a:endParaRPr lang="en-CA" dirty="0" smtClean="0"/>
          </a:p>
          <a:p>
            <a:pPr lvl="2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277</TotalTime>
  <Words>867</Words>
  <Application>Microsoft Office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 Mr. O’s Fantastical and Amazing How to Write a Position Paper</vt:lpstr>
      <vt:lpstr>The Source</vt:lpstr>
      <vt:lpstr>PowerPoint Presentation</vt:lpstr>
      <vt:lpstr>Plan It!!@!!!~~~!!@!~!~!@#!@!</vt:lpstr>
      <vt:lpstr>PowerPoint Presentation</vt:lpstr>
      <vt:lpstr>Introduction Paragraph</vt:lpstr>
      <vt:lpstr>Introduction Paragraph</vt:lpstr>
      <vt:lpstr>Introduction Paragraph</vt:lpstr>
      <vt:lpstr>Argumentative Paragraphs</vt:lpstr>
      <vt:lpstr>Argumentative Paragraphs</vt:lpstr>
      <vt:lpstr>Cohesive Defense of Position and Concluding Paragraph</vt:lpstr>
    </vt:vector>
  </TitlesOfParts>
  <Company>GPCSD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gregoryoppedisano</dc:creator>
  <cp:lastModifiedBy>Windows User</cp:lastModifiedBy>
  <cp:revision>24</cp:revision>
  <cp:lastPrinted>2011-10-20T15:19:07Z</cp:lastPrinted>
  <dcterms:created xsi:type="dcterms:W3CDTF">2011-04-05T16:01:08Z</dcterms:created>
  <dcterms:modified xsi:type="dcterms:W3CDTF">2013-10-17T15:47:10Z</dcterms:modified>
</cp:coreProperties>
</file>