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handoutMasterIdLst>
    <p:handoutMasterId r:id="rId13"/>
  </p:handoutMasterIdLst>
  <p:sldIdLst>
    <p:sldId id="256" r:id="rId2"/>
    <p:sldId id="265" r:id="rId3"/>
    <p:sldId id="262" r:id="rId4"/>
    <p:sldId id="266" r:id="rId5"/>
    <p:sldId id="257" r:id="rId6"/>
    <p:sldId id="264" r:id="rId7"/>
    <p:sldId id="258" r:id="rId8"/>
    <p:sldId id="259" r:id="rId9"/>
    <p:sldId id="260" r:id="rId10"/>
    <p:sldId id="261" r:id="rId1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32" y="54"/>
      </p:cViewPr>
      <p:guideLst>
        <p:guide orient="horz" pos="2160"/>
        <p:guide pos="2880"/>
      </p:guideLst>
    </p:cSldViewPr>
  </p:slideViewPr>
  <p:notesTextViewPr>
    <p:cViewPr>
      <p:scale>
        <a:sx n="100" d="100"/>
        <a:sy n="100" d="100"/>
      </p:scale>
      <p:origin x="0" y="0"/>
    </p:cViewPr>
  </p:notesTextViewPr>
  <p:notesViewPr>
    <p:cSldViewPr>
      <p:cViewPr varScale="1">
        <p:scale>
          <a:sx n="86" d="100"/>
          <a:sy n="86" d="100"/>
        </p:scale>
        <p:origin x="-3792" y="-96"/>
      </p:cViewPr>
      <p:guideLst>
        <p:guide orient="horz" pos="2928"/>
        <p:guide pos="2208"/>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9CD58EDC-4F8E-485A-9900-89F5D8829510}" type="datetimeFigureOut">
              <a:rPr lang="en-US" smtClean="0"/>
              <a:pPr/>
              <a:t>5/5/2013</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1BFC83DD-50D5-4CED-8583-E95FD77FD8C9}" type="slidenum">
              <a:rPr lang="en-US" smtClean="0"/>
              <a:pPr/>
              <a:t>‹#›</a:t>
            </a:fld>
            <a:endParaRPr lang="en-US"/>
          </a:p>
        </p:txBody>
      </p:sp>
    </p:spTree>
    <p:extLst>
      <p:ext uri="{BB962C8B-B14F-4D97-AF65-F5344CB8AC3E}">
        <p14:creationId xmlns="" xmlns:p14="http://schemas.microsoft.com/office/powerpoint/2010/main" val="33740031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C1CBFD07-5498-43DE-A294-F69A745E5722}" type="datetimeFigureOut">
              <a:rPr lang="en-US" smtClean="0"/>
              <a:pPr/>
              <a:t>5/5/2013</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99D3D0AC-CA18-4344-9AB0-D8BBB1FE057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9D3D0AC-CA18-4344-9AB0-D8BBB1FE0574}" type="slidenum">
              <a:rPr lang="en-US" smtClean="0"/>
              <a:pPr/>
              <a:t>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0350D4AF-812A-4688-B8C8-DE9C6C790209}" type="datetimeFigureOut">
              <a:rPr lang="en-US" smtClean="0"/>
              <a:pPr/>
              <a:t>5/5/2013</a:t>
            </a:fld>
            <a:endParaRPr lang="en-CA"/>
          </a:p>
        </p:txBody>
      </p:sp>
      <p:sp>
        <p:nvSpPr>
          <p:cNvPr id="17" name="Footer Placeholder 16"/>
          <p:cNvSpPr>
            <a:spLocks noGrp="1"/>
          </p:cNvSpPr>
          <p:nvPr>
            <p:ph type="ftr" sz="quarter" idx="11"/>
          </p:nvPr>
        </p:nvSpPr>
        <p:spPr/>
        <p:txBody>
          <a:bodyPr/>
          <a:lstStyle/>
          <a:p>
            <a:endParaRPr lang="en-CA"/>
          </a:p>
        </p:txBody>
      </p:sp>
      <p:sp>
        <p:nvSpPr>
          <p:cNvPr id="29" name="Slide Number Placeholder 28"/>
          <p:cNvSpPr>
            <a:spLocks noGrp="1"/>
          </p:cNvSpPr>
          <p:nvPr>
            <p:ph type="sldNum" sz="quarter" idx="12"/>
          </p:nvPr>
        </p:nvSpPr>
        <p:spPr/>
        <p:txBody>
          <a:bodyPr/>
          <a:lstStyle/>
          <a:p>
            <a:fld id="{16301877-A046-44C3-9C4E-FE463EFAFB3E}" type="slidenum">
              <a:rPr lang="en-CA" smtClean="0"/>
              <a:pPr/>
              <a:t>‹#›</a:t>
            </a:fld>
            <a:endParaRPr lang="en-CA"/>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350D4AF-812A-4688-B8C8-DE9C6C790209}" type="datetimeFigureOut">
              <a:rPr lang="en-US" smtClean="0"/>
              <a:pPr/>
              <a:t>5/5/2013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16301877-A046-44C3-9C4E-FE463EFAFB3E}" type="slidenum">
              <a:rPr lang="en-CA" smtClean="0"/>
              <a:pPr/>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350D4AF-812A-4688-B8C8-DE9C6C790209}" type="datetimeFigureOut">
              <a:rPr lang="en-US" smtClean="0"/>
              <a:pPr/>
              <a:t>5/5/2013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16301877-A046-44C3-9C4E-FE463EFAFB3E}" type="slidenum">
              <a:rPr lang="en-CA" smtClean="0"/>
              <a:pPr/>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350D4AF-812A-4688-B8C8-DE9C6C790209}" type="datetimeFigureOut">
              <a:rPr lang="en-US" smtClean="0"/>
              <a:pPr/>
              <a:t>5/5/2013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16301877-A046-44C3-9C4E-FE463EFAFB3E}" type="slidenum">
              <a:rPr lang="en-CA" smtClean="0"/>
              <a:pPr/>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350D4AF-812A-4688-B8C8-DE9C6C790209}" type="datetimeFigureOut">
              <a:rPr lang="en-US" smtClean="0"/>
              <a:pPr/>
              <a:t>5/5/2013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a:xfrm>
            <a:off x="7924800" y="6416675"/>
            <a:ext cx="762000" cy="365125"/>
          </a:xfrm>
        </p:spPr>
        <p:txBody>
          <a:bodyPr/>
          <a:lstStyle/>
          <a:p>
            <a:fld id="{16301877-A046-44C3-9C4E-FE463EFAFB3E}" type="slidenum">
              <a:rPr lang="en-CA" smtClean="0"/>
              <a:pPr/>
              <a:t>‹#›</a:t>
            </a:fld>
            <a:endParaRPr lang="en-C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350D4AF-812A-4688-B8C8-DE9C6C790209}" type="datetimeFigureOut">
              <a:rPr lang="en-US" smtClean="0"/>
              <a:pPr/>
              <a:t>5/5/2013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16301877-A046-44C3-9C4E-FE463EFAFB3E}" type="slidenum">
              <a:rPr lang="en-CA" smtClean="0"/>
              <a:pPr/>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350D4AF-812A-4688-B8C8-DE9C6C790209}" type="datetimeFigureOut">
              <a:rPr lang="en-US" smtClean="0"/>
              <a:pPr/>
              <a:t>5/5/2013</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16301877-A046-44C3-9C4E-FE463EFAFB3E}" type="slidenum">
              <a:rPr lang="en-CA" smtClean="0"/>
              <a:pPr/>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350D4AF-812A-4688-B8C8-DE9C6C790209}" type="datetimeFigureOut">
              <a:rPr lang="en-US" smtClean="0"/>
              <a:pPr/>
              <a:t>5/5/2013</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16301877-A046-44C3-9C4E-FE463EFAFB3E}" type="slidenum">
              <a:rPr lang="en-CA" smtClean="0"/>
              <a:pPr/>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50D4AF-812A-4688-B8C8-DE9C6C790209}" type="datetimeFigureOut">
              <a:rPr lang="en-US" smtClean="0"/>
              <a:pPr/>
              <a:t>5/5/2013</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16301877-A046-44C3-9C4E-FE463EFAFB3E}" type="slidenum">
              <a:rPr lang="en-CA" smtClean="0"/>
              <a:pPr/>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350D4AF-812A-4688-B8C8-DE9C6C790209}" type="datetimeFigureOut">
              <a:rPr lang="en-US" smtClean="0"/>
              <a:pPr/>
              <a:t>5/5/2013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16301877-A046-44C3-9C4E-FE463EFAFB3E}" type="slidenum">
              <a:rPr lang="en-CA" smtClean="0"/>
              <a:pPr/>
              <a:t>‹#›</a:t>
            </a:fld>
            <a:endParaRPr lang="en-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350D4AF-812A-4688-B8C8-DE9C6C790209}" type="datetimeFigureOut">
              <a:rPr lang="en-US" smtClean="0"/>
              <a:pPr/>
              <a:t>5/5/2013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16301877-A046-44C3-9C4E-FE463EFAFB3E}" type="slidenum">
              <a:rPr lang="en-CA" smtClean="0"/>
              <a:pPr/>
              <a:t>‹#›</a:t>
            </a:fld>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0350D4AF-812A-4688-B8C8-DE9C6C790209}" type="datetimeFigureOut">
              <a:rPr lang="en-US" smtClean="0"/>
              <a:pPr/>
              <a:t>5/5/2013</a:t>
            </a:fld>
            <a:endParaRPr lang="en-CA"/>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CA"/>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16301877-A046-44C3-9C4E-FE463EFAFB3E}" type="slidenum">
              <a:rPr lang="en-CA" smtClean="0"/>
              <a:pPr/>
              <a:t>‹#›</a:t>
            </a:fld>
            <a:endParaRPr lang="en-CA"/>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CA" dirty="0" smtClean="0"/>
              <a:t> Mr. O’s Fantastical and Amazing How to Write a Position Paper</a:t>
            </a:r>
            <a:endParaRPr lang="en-CA" dirty="0"/>
          </a:p>
        </p:txBody>
      </p:sp>
      <p:sp>
        <p:nvSpPr>
          <p:cNvPr id="3" name="Subtitle 2"/>
          <p:cNvSpPr>
            <a:spLocks noGrp="1"/>
          </p:cNvSpPr>
          <p:nvPr>
            <p:ph type="subTitle" idx="1"/>
          </p:nvPr>
        </p:nvSpPr>
        <p:spPr/>
        <p:txBody>
          <a:bodyPr>
            <a:normAutofit/>
          </a:bodyPr>
          <a:lstStyle/>
          <a:p>
            <a:r>
              <a:rPr lang="en-CA" sz="1800" dirty="0" smtClean="0"/>
              <a:t>*Not a guarantee of fantasticalness or </a:t>
            </a:r>
            <a:r>
              <a:rPr lang="en-CA" sz="1800" dirty="0" err="1" smtClean="0"/>
              <a:t>amazitude</a:t>
            </a:r>
            <a:r>
              <a:rPr lang="en-CA" sz="1800" dirty="0" smtClean="0"/>
              <a:t>.</a:t>
            </a:r>
            <a:endParaRPr lang="en-CA" sz="1800" dirty="0"/>
          </a:p>
        </p:txBody>
      </p:sp>
      <p:pic>
        <p:nvPicPr>
          <p:cNvPr id="7170" name="Picture 2" descr="http://themysticalthrone.com/wp-content/uploads/2011/01/01G-UA-RR-Tides-of-Blood.jpg"/>
          <p:cNvPicPr>
            <a:picLocks noChangeAspect="1" noChangeArrowheads="1"/>
          </p:cNvPicPr>
          <p:nvPr/>
        </p:nvPicPr>
        <p:blipFill>
          <a:blip r:embed="rId2" cstate="print"/>
          <a:srcRect/>
          <a:stretch>
            <a:fillRect/>
          </a:stretch>
        </p:blipFill>
        <p:spPr bwMode="auto">
          <a:xfrm>
            <a:off x="1928794" y="4391025"/>
            <a:ext cx="1905000" cy="2466975"/>
          </a:xfrm>
          <a:prstGeom prst="rect">
            <a:avLst/>
          </a:prstGeom>
          <a:noFill/>
        </p:spPr>
      </p:pic>
      <p:pic>
        <p:nvPicPr>
          <p:cNvPr id="7172" name="Picture 4" descr="http://img3.fkcdn.com/img/864/9780977641864.jpg"/>
          <p:cNvPicPr>
            <a:picLocks noChangeAspect="1" noChangeArrowheads="1"/>
          </p:cNvPicPr>
          <p:nvPr/>
        </p:nvPicPr>
        <p:blipFill>
          <a:blip r:embed="rId3" cstate="print"/>
          <a:srcRect/>
          <a:stretch>
            <a:fillRect/>
          </a:stretch>
        </p:blipFill>
        <p:spPr bwMode="auto">
          <a:xfrm>
            <a:off x="4071934" y="4786322"/>
            <a:ext cx="1235382" cy="1597476"/>
          </a:xfrm>
          <a:prstGeom prst="rect">
            <a:avLst/>
          </a:prstGeom>
          <a:noFill/>
        </p:spPr>
      </p:pic>
      <p:pic>
        <p:nvPicPr>
          <p:cNvPr id="7174" name="Picture 6" descr="http://ca.pbsstatic.com/m/58/6358/9780981666358.jpg"/>
          <p:cNvPicPr>
            <a:picLocks noChangeAspect="1" noChangeArrowheads="1"/>
          </p:cNvPicPr>
          <p:nvPr/>
        </p:nvPicPr>
        <p:blipFill>
          <a:blip r:embed="rId4" cstate="print"/>
          <a:srcRect/>
          <a:stretch>
            <a:fillRect/>
          </a:stretch>
        </p:blipFill>
        <p:spPr bwMode="auto">
          <a:xfrm>
            <a:off x="7925982" y="4786322"/>
            <a:ext cx="1218018" cy="1571636"/>
          </a:xfrm>
          <a:prstGeom prst="rect">
            <a:avLst/>
          </a:prstGeom>
          <a:noFill/>
        </p:spPr>
      </p:pic>
      <p:pic>
        <p:nvPicPr>
          <p:cNvPr id="7176" name="Picture 8" descr="http://static.lulu.com/product/paperback/blood-runs-cold-(osric)/1804248/thumbnail/320"/>
          <p:cNvPicPr>
            <a:picLocks noChangeAspect="1" noChangeArrowheads="1"/>
          </p:cNvPicPr>
          <p:nvPr/>
        </p:nvPicPr>
        <p:blipFill>
          <a:blip r:embed="rId5" cstate="print"/>
          <a:srcRect/>
          <a:stretch>
            <a:fillRect/>
          </a:stretch>
        </p:blipFill>
        <p:spPr bwMode="auto">
          <a:xfrm>
            <a:off x="5715008" y="4429132"/>
            <a:ext cx="1859602" cy="2428868"/>
          </a:xfrm>
          <a:prstGeom prst="rect">
            <a:avLst/>
          </a:prstGeom>
          <a:noFill/>
        </p:spPr>
      </p:pic>
      <p:pic>
        <p:nvPicPr>
          <p:cNvPr id="7177" name="Picture 9" descr="Dungeon Crawl Classics 43 Curse of the Barrens"/>
          <p:cNvPicPr>
            <a:picLocks noChangeAspect="1" noChangeArrowheads="1"/>
          </p:cNvPicPr>
          <p:nvPr/>
        </p:nvPicPr>
        <p:blipFill>
          <a:blip r:embed="rId6" cstate="print"/>
          <a:srcRect/>
          <a:stretch>
            <a:fillRect/>
          </a:stretch>
        </p:blipFill>
        <p:spPr bwMode="auto">
          <a:xfrm>
            <a:off x="357158" y="4786322"/>
            <a:ext cx="1171577" cy="1587298"/>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0"/>
            <a:ext cx="8229600" cy="1143000"/>
          </a:xfrm>
        </p:spPr>
        <p:txBody>
          <a:bodyPr>
            <a:normAutofit fontScale="90000"/>
          </a:bodyPr>
          <a:lstStyle/>
          <a:p>
            <a:r>
              <a:rPr lang="en-US" dirty="0" smtClean="0"/>
              <a:t>Cohesive Defense of Position and Concluding Paragraph</a:t>
            </a:r>
            <a:endParaRPr lang="en-US" dirty="0"/>
          </a:p>
        </p:txBody>
      </p:sp>
      <p:sp>
        <p:nvSpPr>
          <p:cNvPr id="3" name="Content Placeholder 2"/>
          <p:cNvSpPr>
            <a:spLocks noGrp="1"/>
          </p:cNvSpPr>
          <p:nvPr>
            <p:ph idx="1"/>
          </p:nvPr>
        </p:nvSpPr>
        <p:spPr>
          <a:xfrm>
            <a:off x="0" y="1142984"/>
            <a:ext cx="9144000" cy="5715016"/>
          </a:xfrm>
        </p:spPr>
        <p:txBody>
          <a:bodyPr>
            <a:normAutofit fontScale="85000" lnSpcReduction="20000"/>
          </a:bodyPr>
          <a:lstStyle/>
          <a:p>
            <a:r>
              <a:rPr lang="en-US" dirty="0" smtClean="0"/>
              <a:t>Summarize the thesis – restate</a:t>
            </a:r>
          </a:p>
          <a:p>
            <a:r>
              <a:rPr lang="en-US" dirty="0" smtClean="0"/>
              <a:t>Identify the big issue (connect to course question or RI question)</a:t>
            </a:r>
          </a:p>
          <a:p>
            <a:r>
              <a:rPr lang="en-US" dirty="0" smtClean="0"/>
              <a:t>Write a cohesive defense summative defense of your position – based on the argumentative paragraphs, uniting principles and values, historical and contemporary events, country case studies, philosophers and ideologies and your arguments.  </a:t>
            </a:r>
          </a:p>
          <a:p>
            <a:r>
              <a:rPr lang="en-US" dirty="0" smtClean="0"/>
              <a:t>Praise the support that agrees with your position, using strong words such as</a:t>
            </a:r>
            <a:r>
              <a:rPr lang="en-US" b="1" dirty="0" smtClean="0"/>
              <a:t>:  should, ought, the best method, the most realistic</a:t>
            </a:r>
            <a:r>
              <a:rPr lang="en-US" dirty="0" smtClean="0"/>
              <a:t>.  Criticize those ideologies that you are rejecting using strong words like </a:t>
            </a:r>
            <a:r>
              <a:rPr lang="en-US" b="1" dirty="0" smtClean="0"/>
              <a:t>should not, ought not, the worst method, the least beneficial.</a:t>
            </a:r>
            <a:r>
              <a:rPr lang="en-US" dirty="0" smtClean="0"/>
              <a:t> </a:t>
            </a:r>
          </a:p>
          <a:p>
            <a:r>
              <a:rPr lang="en-US" dirty="0" smtClean="0"/>
              <a:t>Use a quote</a:t>
            </a:r>
            <a:r>
              <a:rPr lang="en-US" b="1" dirty="0" smtClean="0"/>
              <a:t>.</a:t>
            </a:r>
            <a:endParaRPr lang="en-US" dirty="0" smtClean="0"/>
          </a:p>
          <a:p>
            <a:r>
              <a:rPr lang="en-US" dirty="0" smtClean="0"/>
              <a:t>Speak to the world about how your position will make a better future  </a:t>
            </a:r>
          </a:p>
          <a:p>
            <a:r>
              <a:rPr lang="en-US" dirty="0" smtClean="0"/>
              <a:t>Give a warning of the disastrous consequences of the opposing ideologies</a:t>
            </a:r>
          </a:p>
          <a:p>
            <a:endParaRPr lang="en-US" dirty="0" smtClean="0"/>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1143000"/>
          </a:xfrm>
        </p:spPr>
        <p:txBody>
          <a:bodyPr/>
          <a:lstStyle/>
          <a:p>
            <a:r>
              <a:rPr lang="en-US" dirty="0" smtClean="0"/>
              <a:t>The Source</a:t>
            </a:r>
            <a:endParaRPr lang="en-US" dirty="0"/>
          </a:p>
        </p:txBody>
      </p:sp>
      <p:sp>
        <p:nvSpPr>
          <p:cNvPr id="3" name="Content Placeholder 2"/>
          <p:cNvSpPr>
            <a:spLocks noGrp="1"/>
          </p:cNvSpPr>
          <p:nvPr>
            <p:ph idx="1"/>
          </p:nvPr>
        </p:nvSpPr>
        <p:spPr>
          <a:xfrm>
            <a:off x="457200" y="980728"/>
            <a:ext cx="8229600" cy="5688632"/>
          </a:xfrm>
        </p:spPr>
        <p:txBody>
          <a:bodyPr>
            <a:normAutofit fontScale="85000" lnSpcReduction="20000"/>
          </a:bodyPr>
          <a:lstStyle/>
          <a:p>
            <a:r>
              <a:rPr lang="en-US" dirty="0" smtClean="0"/>
              <a:t>We are always asked to respond to a source when writing a Position Paper in Social Studies and the question is always the same:</a:t>
            </a:r>
          </a:p>
          <a:p>
            <a:endParaRPr lang="en-US" dirty="0" smtClean="0"/>
          </a:p>
          <a:p>
            <a:r>
              <a:rPr lang="en-US" dirty="0" smtClean="0"/>
              <a:t>To what extent should the perspective of the source be embraced?</a:t>
            </a:r>
          </a:p>
          <a:p>
            <a:r>
              <a:rPr lang="en-US" dirty="0" smtClean="0"/>
              <a:t>Here is an example of a source:</a:t>
            </a:r>
          </a:p>
          <a:p>
            <a:endParaRPr lang="en-US" dirty="0" smtClean="0"/>
          </a:p>
          <a:p>
            <a:r>
              <a:rPr lang="en-US" dirty="0" smtClean="0"/>
              <a:t>"It is up to each and every one of us to raise our voice against crimes that deprive countless victims of their liberty, dignity and human rights. We have to work together to realize the equal rights promised to all by the United Nations Charter. And we must collectively give meaning to the words of the Universal Declaration of Human Rights that “no one shall be held in slavery or </a:t>
            </a:r>
            <a:r>
              <a:rPr lang="en-US" dirty="0" smtClean="0"/>
              <a:t>servitude”   -  Secretary-General </a:t>
            </a:r>
            <a:r>
              <a:rPr lang="en-US" dirty="0" smtClean="0"/>
              <a:t>Ban </a:t>
            </a:r>
            <a:r>
              <a:rPr lang="en-US" dirty="0" err="1" smtClean="0"/>
              <a:t>Ki</a:t>
            </a:r>
            <a:r>
              <a:rPr lang="en-US" dirty="0" smtClean="0"/>
              <a:t>-moon</a:t>
            </a:r>
          </a:p>
          <a:p>
            <a:pPr>
              <a:buNone/>
            </a:pPr>
            <a:endParaRPr lang="en-US" dirty="0" smtClean="0"/>
          </a:p>
          <a:p>
            <a:pPr>
              <a:buNone/>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Plan It!!@!!!~~~!!@!~!~!@#!@!</a:t>
            </a:r>
            <a:endParaRPr lang="en-US" dirty="0"/>
          </a:p>
        </p:txBody>
      </p:sp>
      <p:sp>
        <p:nvSpPr>
          <p:cNvPr id="3" name="Content Placeholder 2"/>
          <p:cNvSpPr>
            <a:spLocks noGrp="1"/>
          </p:cNvSpPr>
          <p:nvPr>
            <p:ph idx="1"/>
          </p:nvPr>
        </p:nvSpPr>
        <p:spPr>
          <a:xfrm>
            <a:off x="395536" y="1196752"/>
            <a:ext cx="8291264" cy="5112608"/>
          </a:xfrm>
        </p:spPr>
        <p:txBody>
          <a:bodyPr/>
          <a:lstStyle/>
          <a:p>
            <a:pPr lvl="0"/>
            <a:r>
              <a:rPr lang="en-US" dirty="0" smtClean="0"/>
              <a:t>Planning – Begin every essay with a web outline to help you organize:</a:t>
            </a:r>
          </a:p>
          <a:p>
            <a:pPr lvl="1"/>
            <a:r>
              <a:rPr lang="en-US" dirty="0" smtClean="0"/>
              <a:t>your position and other perspectives</a:t>
            </a:r>
          </a:p>
          <a:p>
            <a:pPr lvl="1"/>
            <a:r>
              <a:rPr lang="en-US" dirty="0" smtClean="0"/>
              <a:t>philosophers and thinkers</a:t>
            </a:r>
          </a:p>
          <a:p>
            <a:pPr lvl="1"/>
            <a:r>
              <a:rPr lang="en-US" dirty="0" smtClean="0"/>
              <a:t>historical and contemporary examples or case studies</a:t>
            </a:r>
          </a:p>
          <a:p>
            <a:pPr lvl="1"/>
            <a:r>
              <a:rPr lang="en-US" dirty="0" smtClean="0"/>
              <a:t>principles and values</a:t>
            </a:r>
          </a:p>
          <a:p>
            <a:pPr lvl="1"/>
            <a:r>
              <a:rPr lang="en-US" dirty="0" smtClean="0"/>
              <a:t>Ideological terms and visualize the relationship between them (think spectrums and grids). </a:t>
            </a:r>
          </a:p>
          <a:p>
            <a:pPr lvl="0"/>
            <a:endParaRPr lang="en-US" dirty="0" smtClean="0"/>
          </a:p>
          <a:p>
            <a:pPr lvl="0"/>
            <a:r>
              <a:rPr lang="en-US" dirty="0" smtClean="0"/>
              <a:t> I like Word Webs and so can you!</a:t>
            </a:r>
          </a:p>
          <a:p>
            <a:pPr>
              <a:buNone/>
            </a:pP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wehateessays.files.wordpress.com/2010/10/essayplan2.gif"/>
          <p:cNvPicPr>
            <a:picLocks noGrp="1" noChangeAspect="1" noChangeArrowheads="1"/>
          </p:cNvPicPr>
          <p:nvPr>
            <p:ph idx="1"/>
          </p:nvPr>
        </p:nvPicPr>
        <p:blipFill>
          <a:blip r:embed="rId2" cstate="print"/>
          <a:srcRect/>
          <a:stretch>
            <a:fillRect/>
          </a:stretch>
        </p:blipFill>
        <p:spPr bwMode="auto">
          <a:xfrm>
            <a:off x="0" y="0"/>
            <a:ext cx="9144000" cy="6881947"/>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0"/>
            <a:ext cx="8229600" cy="1143000"/>
          </a:xfrm>
        </p:spPr>
        <p:txBody>
          <a:bodyPr/>
          <a:lstStyle/>
          <a:p>
            <a:r>
              <a:rPr lang="en-CA" dirty="0" smtClean="0"/>
              <a:t>Introduction Paragraph</a:t>
            </a:r>
            <a:endParaRPr lang="en-CA" dirty="0"/>
          </a:p>
        </p:txBody>
      </p:sp>
      <p:sp>
        <p:nvSpPr>
          <p:cNvPr id="3" name="Content Placeholder 2"/>
          <p:cNvSpPr>
            <a:spLocks noGrp="1"/>
          </p:cNvSpPr>
          <p:nvPr>
            <p:ph idx="1"/>
          </p:nvPr>
        </p:nvSpPr>
        <p:spPr>
          <a:xfrm>
            <a:off x="0" y="908720"/>
            <a:ext cx="9144000" cy="5832648"/>
          </a:xfrm>
        </p:spPr>
        <p:txBody>
          <a:bodyPr>
            <a:normAutofit/>
          </a:bodyPr>
          <a:lstStyle/>
          <a:p>
            <a:r>
              <a:rPr lang="en-CA" dirty="0" smtClean="0"/>
              <a:t>Analysis of Source</a:t>
            </a:r>
          </a:p>
          <a:p>
            <a:pPr lvl="1"/>
            <a:r>
              <a:rPr lang="en-CA" dirty="0" smtClean="0"/>
              <a:t>Explicit</a:t>
            </a:r>
          </a:p>
          <a:p>
            <a:pPr lvl="1"/>
            <a:r>
              <a:rPr lang="en-CA" dirty="0" smtClean="0"/>
              <a:t>Implicit</a:t>
            </a:r>
          </a:p>
          <a:p>
            <a:pPr lvl="1"/>
            <a:r>
              <a:rPr lang="en-CA" dirty="0" smtClean="0"/>
              <a:t>Relationships to the course</a:t>
            </a:r>
          </a:p>
          <a:p>
            <a:pPr lvl="1"/>
            <a:r>
              <a:rPr lang="en-CA" dirty="0" smtClean="0"/>
              <a:t>Key terms</a:t>
            </a:r>
          </a:p>
          <a:p>
            <a:pPr lvl="1"/>
            <a:r>
              <a:rPr lang="en-CA" dirty="0" smtClean="0"/>
              <a:t>Links to globalization (10) </a:t>
            </a:r>
            <a:r>
              <a:rPr lang="en-CA" dirty="0" smtClean="0"/>
              <a:t> </a:t>
            </a:r>
            <a:endParaRPr lang="en-CA" dirty="0" smtClean="0"/>
          </a:p>
          <a:p>
            <a:pPr lvl="1"/>
            <a:r>
              <a:rPr lang="en-CA" dirty="0" smtClean="0"/>
              <a:t>Identify the perspective/bias of the source</a:t>
            </a:r>
          </a:p>
          <a:p>
            <a:pPr lvl="1"/>
            <a:r>
              <a:rPr lang="en-CA" dirty="0" smtClean="0"/>
              <a:t>Identify the section of the course that the question is from (Related Issue) and reframe the question in those terms</a:t>
            </a:r>
          </a:p>
          <a:p>
            <a:pPr lvl="1"/>
            <a:r>
              <a:rPr lang="en-US" dirty="0" smtClean="0"/>
              <a:t>Write a general discussion of the dilemma or difficult choices to be made related to this related issue - connected to the source – with the goal of identifying alternative perspectives:</a:t>
            </a:r>
          </a:p>
          <a:p>
            <a:pPr lvl="1"/>
            <a:endParaRPr lang="en-CA"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908720"/>
          </a:xfrm>
        </p:spPr>
        <p:txBody>
          <a:bodyPr/>
          <a:lstStyle/>
          <a:p>
            <a:r>
              <a:rPr lang="en-US" dirty="0" smtClean="0"/>
              <a:t>Introduction Paragraph</a:t>
            </a:r>
            <a:endParaRPr lang="en-US" dirty="0"/>
          </a:p>
        </p:txBody>
      </p:sp>
      <p:sp>
        <p:nvSpPr>
          <p:cNvPr id="3" name="Content Placeholder 2"/>
          <p:cNvSpPr>
            <a:spLocks noGrp="1"/>
          </p:cNvSpPr>
          <p:nvPr>
            <p:ph idx="1"/>
          </p:nvPr>
        </p:nvSpPr>
        <p:spPr>
          <a:xfrm>
            <a:off x="0" y="836712"/>
            <a:ext cx="9144000" cy="6021288"/>
          </a:xfrm>
        </p:spPr>
        <p:txBody>
          <a:bodyPr>
            <a:normAutofit fontScale="92500" lnSpcReduction="20000"/>
          </a:bodyPr>
          <a:lstStyle/>
          <a:p>
            <a:pPr lvl="0"/>
            <a:r>
              <a:rPr lang="en-US" b="1" dirty="0" smtClean="0"/>
              <a:t>Showing Multiple Perspectives (this can be done in the intro and/or body paragraphs)</a:t>
            </a:r>
            <a:endParaRPr lang="en-US" dirty="0" smtClean="0"/>
          </a:p>
          <a:p>
            <a:pPr lvl="1"/>
            <a:r>
              <a:rPr lang="en-US" b="1" dirty="0" smtClean="0"/>
              <a:t>We are asked to what EXTENT we should EMBRACE the perspective of the source.</a:t>
            </a:r>
          </a:p>
          <a:p>
            <a:pPr lvl="1"/>
            <a:r>
              <a:rPr lang="en-US" b="1" dirty="0" smtClean="0"/>
              <a:t>So we can:</a:t>
            </a:r>
          </a:p>
          <a:p>
            <a:pPr lvl="2"/>
            <a:r>
              <a:rPr lang="en-US" b="1" dirty="0" smtClean="0"/>
              <a:t>EMBRACE the source</a:t>
            </a:r>
          </a:p>
          <a:p>
            <a:pPr lvl="2"/>
            <a:r>
              <a:rPr lang="en-US" b="1" dirty="0" smtClean="0"/>
              <a:t>REJECT the source</a:t>
            </a:r>
          </a:p>
          <a:p>
            <a:pPr lvl="2"/>
            <a:r>
              <a:rPr lang="en-US" b="1" dirty="0" smtClean="0"/>
              <a:t>EMRACAREJECT the source (embrace part of it and reject part of it)</a:t>
            </a:r>
          </a:p>
          <a:p>
            <a:pPr lvl="1"/>
            <a:r>
              <a:rPr lang="en-US" b="1" dirty="0" smtClean="0"/>
              <a:t>In any event we want to confidently and argumentatively TAKE ONE position and then show our knowledge of the other </a:t>
            </a:r>
            <a:r>
              <a:rPr lang="en-US" b="1" dirty="0" smtClean="0"/>
              <a:t>positions</a:t>
            </a:r>
            <a:r>
              <a:rPr lang="en-US" b="1" dirty="0" smtClean="0"/>
              <a:t>.</a:t>
            </a:r>
            <a:endParaRPr lang="en-US" dirty="0" smtClean="0"/>
          </a:p>
          <a:p>
            <a:pPr lvl="1"/>
            <a:r>
              <a:rPr lang="en-US" dirty="0" smtClean="0"/>
              <a:t>For example if the source is </a:t>
            </a:r>
            <a:r>
              <a:rPr lang="en-US" dirty="0" smtClean="0"/>
              <a:t>in </a:t>
            </a:r>
            <a:r>
              <a:rPr lang="en-US" dirty="0" err="1" smtClean="0"/>
              <a:t>favour</a:t>
            </a:r>
            <a:r>
              <a:rPr lang="en-US" dirty="0" smtClean="0"/>
              <a:t> of </a:t>
            </a:r>
            <a:r>
              <a:rPr lang="en-US" dirty="0" smtClean="0"/>
              <a:t>human rights </a:t>
            </a:r>
            <a:r>
              <a:rPr lang="en-US" dirty="0" smtClean="0"/>
              <a:t>and </a:t>
            </a:r>
            <a:r>
              <a:rPr lang="en-US" dirty="0" smtClean="0"/>
              <a:t>we want to EMBRACE it – we want to show our understanding of </a:t>
            </a:r>
            <a:r>
              <a:rPr lang="en-US" dirty="0" smtClean="0"/>
              <a:t>examples when human rights have been denied and the consequences of those action</a:t>
            </a:r>
            <a:r>
              <a:rPr lang="en-US" b="1" dirty="0" smtClean="0"/>
              <a:t>:</a:t>
            </a:r>
            <a:endParaRPr lang="en-US" b="1" dirty="0" smtClean="0"/>
          </a:p>
          <a:p>
            <a:pPr lvl="1"/>
            <a:r>
              <a:rPr lang="en-CA" dirty="0" smtClean="0"/>
              <a:t>For alternative </a:t>
            </a:r>
            <a:r>
              <a:rPr lang="en-CA" dirty="0" smtClean="0"/>
              <a:t>perspective introduce some likely or suitable arguments or categories of proof that provide solid evidence to support these other opinions.</a:t>
            </a:r>
            <a:r>
              <a:rPr lang="en-US" dirty="0" smtClean="0"/>
              <a:t> Briefly link principals, values, philosophers, historical and contemporary info: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Introduction Paragraph</a:t>
            </a:r>
            <a:endParaRPr lang="en-CA" dirty="0"/>
          </a:p>
        </p:txBody>
      </p:sp>
      <p:sp>
        <p:nvSpPr>
          <p:cNvPr id="3" name="Content Placeholder 2"/>
          <p:cNvSpPr>
            <a:spLocks noGrp="1"/>
          </p:cNvSpPr>
          <p:nvPr>
            <p:ph idx="1"/>
          </p:nvPr>
        </p:nvSpPr>
        <p:spPr/>
        <p:txBody>
          <a:bodyPr>
            <a:normAutofit fontScale="92500" lnSpcReduction="10000"/>
          </a:bodyPr>
          <a:lstStyle/>
          <a:p>
            <a:r>
              <a:rPr lang="en-CA" dirty="0" smtClean="0"/>
              <a:t>Getting to the thesis:</a:t>
            </a:r>
          </a:p>
          <a:p>
            <a:r>
              <a:rPr lang="en-CA" dirty="0" smtClean="0"/>
              <a:t>Thesis =</a:t>
            </a:r>
          </a:p>
          <a:p>
            <a:pPr lvl="2"/>
            <a:r>
              <a:rPr lang="en-CA" sz="2800" dirty="0" smtClean="0"/>
              <a:t>Your Perspective + answer the question + preview of topic paragraphs</a:t>
            </a:r>
          </a:p>
          <a:p>
            <a:pPr lvl="2">
              <a:buNone/>
            </a:pPr>
            <a:endParaRPr lang="en-CA" sz="2800" dirty="0" smtClean="0"/>
          </a:p>
          <a:p>
            <a:r>
              <a:rPr lang="en-US" dirty="0" smtClean="0"/>
              <a:t>The Thesis can be one or two sentences – it should be reused in each paragraph to create a compelling argument and cohesion</a:t>
            </a:r>
            <a:r>
              <a:rPr lang="en-US" b="1" dirty="0" smtClean="0"/>
              <a:t>.</a:t>
            </a:r>
          </a:p>
          <a:p>
            <a:pPr>
              <a:buNone/>
            </a:pPr>
            <a:endParaRPr lang="en-US" b="1" dirty="0" smtClean="0"/>
          </a:p>
          <a:p>
            <a:r>
              <a:rPr lang="en-US" dirty="0" smtClean="0"/>
              <a:t>You should now write three or more argumentative paragraphs.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0"/>
            <a:ext cx="8229600" cy="1143000"/>
          </a:xfrm>
        </p:spPr>
        <p:txBody>
          <a:bodyPr/>
          <a:lstStyle/>
          <a:p>
            <a:r>
              <a:rPr lang="en-CA" dirty="0" smtClean="0"/>
              <a:t>Argumentative Paragraphs</a:t>
            </a:r>
            <a:endParaRPr lang="en-CA" dirty="0"/>
          </a:p>
        </p:txBody>
      </p:sp>
      <p:sp>
        <p:nvSpPr>
          <p:cNvPr id="3" name="Content Placeholder 2"/>
          <p:cNvSpPr>
            <a:spLocks noGrp="1"/>
          </p:cNvSpPr>
          <p:nvPr>
            <p:ph idx="1"/>
          </p:nvPr>
        </p:nvSpPr>
        <p:spPr>
          <a:xfrm>
            <a:off x="428596" y="928670"/>
            <a:ext cx="8229600" cy="5572164"/>
          </a:xfrm>
        </p:spPr>
        <p:txBody>
          <a:bodyPr>
            <a:normAutofit/>
          </a:bodyPr>
          <a:lstStyle/>
          <a:p>
            <a:r>
              <a:rPr lang="en-CA" dirty="0" smtClean="0"/>
              <a:t>Start with a topic sentence that links to the thesis</a:t>
            </a:r>
          </a:p>
          <a:p>
            <a:pPr lvl="1"/>
            <a:r>
              <a:rPr lang="en-CA" dirty="0" smtClean="0"/>
              <a:t>Choose a POSITIVE or NEGATIVE argument that proves your thesis.</a:t>
            </a:r>
          </a:p>
          <a:p>
            <a:pPr lvl="1"/>
            <a:r>
              <a:rPr lang="en-CA" dirty="0" smtClean="0"/>
              <a:t>A positive example:</a:t>
            </a:r>
          </a:p>
          <a:p>
            <a:pPr lvl="2"/>
            <a:r>
              <a:rPr lang="en-CA" dirty="0" smtClean="0"/>
              <a:t> argues from principals in a positive way, </a:t>
            </a:r>
          </a:p>
          <a:p>
            <a:pPr lvl="2"/>
            <a:r>
              <a:rPr lang="en-CA" dirty="0" smtClean="0"/>
              <a:t>uses positive historical examples or events and positive contemporary examples and events to support your position.</a:t>
            </a:r>
          </a:p>
          <a:p>
            <a:pPr lvl="2"/>
            <a:r>
              <a:rPr lang="en-CA" dirty="0" smtClean="0"/>
              <a:t>Identify a nation or system that positively supports your argument</a:t>
            </a:r>
          </a:p>
          <a:p>
            <a:pPr lvl="2"/>
            <a:r>
              <a:rPr lang="en-CA" dirty="0" smtClean="0"/>
              <a:t>Identify thinkers, philosophers, politicians etc. that agree with your position</a:t>
            </a:r>
          </a:p>
          <a:p>
            <a:pPr lvl="2"/>
            <a:r>
              <a:rPr lang="en-CA" dirty="0" smtClean="0"/>
              <a:t>Use course vocabulary</a:t>
            </a:r>
          </a:p>
          <a:p>
            <a:pPr lvl="2"/>
            <a:endParaRPr lang="en-CA" dirty="0" smtClean="0"/>
          </a:p>
          <a:p>
            <a:pPr lvl="2"/>
            <a:endParaRPr lang="en-CA"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0"/>
            <a:ext cx="8229600" cy="1143000"/>
          </a:xfrm>
        </p:spPr>
        <p:txBody>
          <a:bodyPr/>
          <a:lstStyle/>
          <a:p>
            <a:r>
              <a:rPr lang="en-US" dirty="0" smtClean="0"/>
              <a:t>Argumentative Paragraphs</a:t>
            </a:r>
            <a:endParaRPr lang="en-US" dirty="0"/>
          </a:p>
        </p:txBody>
      </p:sp>
      <p:sp>
        <p:nvSpPr>
          <p:cNvPr id="3" name="Content Placeholder 2"/>
          <p:cNvSpPr>
            <a:spLocks noGrp="1"/>
          </p:cNvSpPr>
          <p:nvPr>
            <p:ph idx="1"/>
          </p:nvPr>
        </p:nvSpPr>
        <p:spPr>
          <a:xfrm>
            <a:off x="0" y="928670"/>
            <a:ext cx="9144000" cy="5929330"/>
          </a:xfrm>
        </p:spPr>
        <p:txBody>
          <a:bodyPr>
            <a:normAutofit/>
          </a:bodyPr>
          <a:lstStyle/>
          <a:p>
            <a:pPr lvl="1"/>
            <a:r>
              <a:rPr lang="en-CA" dirty="0" smtClean="0"/>
              <a:t>A negative (warning) example that proves your thesis:</a:t>
            </a:r>
          </a:p>
          <a:p>
            <a:pPr lvl="2"/>
            <a:r>
              <a:rPr lang="en-CA" dirty="0" smtClean="0"/>
              <a:t> argues from principals in a negative way, </a:t>
            </a:r>
          </a:p>
          <a:p>
            <a:pPr lvl="2"/>
            <a:r>
              <a:rPr lang="en-CA" dirty="0" smtClean="0"/>
              <a:t>uses negative historical examples or events and negative contemporary examples and events to support your position.</a:t>
            </a:r>
          </a:p>
          <a:p>
            <a:pPr lvl="2"/>
            <a:r>
              <a:rPr lang="en-CA" dirty="0" smtClean="0"/>
              <a:t>Identify thinkers, philosophers, politicians etc. that disagree with your position (but support the negative example)</a:t>
            </a:r>
          </a:p>
          <a:p>
            <a:pPr lvl="2"/>
            <a:r>
              <a:rPr lang="en-CA" dirty="0" smtClean="0"/>
              <a:t>Use course vocabulary</a:t>
            </a:r>
          </a:p>
          <a:p>
            <a:pPr lvl="2"/>
            <a:r>
              <a:rPr lang="en-CA" dirty="0" smtClean="0"/>
              <a:t>Identify a nation or system negatively, that supports your argument</a:t>
            </a:r>
          </a:p>
          <a:p>
            <a:pPr lvl="2"/>
            <a:r>
              <a:rPr lang="en-CA" dirty="0" smtClean="0"/>
              <a:t>For example if arguing in favour of Capitalism – you could use the abuses of totalitarian communism or fascism as negative examples/warning to be avoided.</a:t>
            </a:r>
          </a:p>
          <a:p>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273</TotalTime>
  <Words>788</Words>
  <Application>Microsoft Office PowerPoint</Application>
  <PresentationFormat>On-screen Show (4:3)</PresentationFormat>
  <Paragraphs>72</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Apex</vt:lpstr>
      <vt:lpstr> Mr. O’s Fantastical and Amazing How to Write a Position Paper</vt:lpstr>
      <vt:lpstr>The Source</vt:lpstr>
      <vt:lpstr>Plan It!!@!!!~~~!!@!~!~!@#!@!</vt:lpstr>
      <vt:lpstr>Slide 4</vt:lpstr>
      <vt:lpstr>Introduction Paragraph</vt:lpstr>
      <vt:lpstr>Introduction Paragraph</vt:lpstr>
      <vt:lpstr>Introduction Paragraph</vt:lpstr>
      <vt:lpstr>Argumentative Paragraphs</vt:lpstr>
      <vt:lpstr>Argumentative Paragraphs</vt:lpstr>
      <vt:lpstr>Cohesive Defense of Position and Concluding Paragraph</vt:lpstr>
    </vt:vector>
  </TitlesOfParts>
  <Company>GPCSD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gregoryoppedisano</dc:creator>
  <cp:lastModifiedBy>Greg</cp:lastModifiedBy>
  <cp:revision>22</cp:revision>
  <cp:lastPrinted>2011-10-20T15:19:07Z</cp:lastPrinted>
  <dcterms:created xsi:type="dcterms:W3CDTF">2011-04-05T16:01:08Z</dcterms:created>
  <dcterms:modified xsi:type="dcterms:W3CDTF">2013-05-06T05:14:55Z</dcterms:modified>
</cp:coreProperties>
</file>