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3" r:id="rId2"/>
    <p:sldId id="269" r:id="rId3"/>
    <p:sldId id="270" r:id="rId4"/>
    <p:sldId id="271" r:id="rId5"/>
    <p:sldId id="272"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7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F8C80C1-7BF6-4E88-89EB-65B3FE4368D8}"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F8C80C1-7BF6-4E88-89EB-65B3FE4368D8}"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F8C80C1-7BF6-4E88-89EB-65B3FE4368D8}"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CC750B-03CA-4442-B09E-327FC25029F2}" type="datetimeFigureOut">
              <a:rPr lang="en-US" smtClean="0"/>
              <a:t>9/13/2011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F8C80C1-7BF6-4E88-89EB-65B3FE4368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2CC750B-03CA-4442-B09E-327FC25029F2}" type="datetimeFigureOut">
              <a:rPr lang="en-US" smtClean="0"/>
              <a:t>9/13/2011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F8C80C1-7BF6-4E88-89EB-65B3FE4368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2CC750B-03CA-4442-B09E-327FC25029F2}" type="datetimeFigureOut">
              <a:rPr lang="en-US" smtClean="0"/>
              <a:t>9/13/2011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F8C80C1-7BF6-4E88-89EB-65B3FE4368D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Business" TargetMode="External"/><Relationship Id="rId2" Type="http://schemas.openxmlformats.org/officeDocument/2006/relationships/hyperlink" Target="http://en.wikipedia.org/wiki/Education" TargetMode="External"/><Relationship Id="rId1" Type="http://schemas.openxmlformats.org/officeDocument/2006/relationships/slideLayout" Target="../slideLayouts/slideLayout2.xml"/><Relationship Id="rId6" Type="http://schemas.openxmlformats.org/officeDocument/2006/relationships/hyperlink" Target="http://en.wikipedia.org/wiki/Mnemonic_techniques" TargetMode="External"/><Relationship Id="rId5" Type="http://schemas.openxmlformats.org/officeDocument/2006/relationships/hyperlink" Target="http://en.wikipedia.org/wiki/Thought" TargetMode="External"/><Relationship Id="rId4" Type="http://schemas.openxmlformats.org/officeDocument/2006/relationships/hyperlink" Target="http://en.wikipedia.org/wiki/Notetak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Search_engine" TargetMode="External"/><Relationship Id="rId2" Type="http://schemas.openxmlformats.org/officeDocument/2006/relationships/hyperlink" Target="http://en.wikipedia.org/wiki/Expert_system" TargetMode="External"/><Relationship Id="rId1" Type="http://schemas.openxmlformats.org/officeDocument/2006/relationships/slideLayout" Target="../slideLayouts/slideLayout2.xml"/><Relationship Id="rId4" Type="http://schemas.openxmlformats.org/officeDocument/2006/relationships/hyperlink" Target="http://en.wikipedia.org/wiki/Information_retrieva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n.wikipedia.org/wiki/List_of_mind_mapping_softwa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ntuition_(knowledge)" TargetMode="External"/><Relationship Id="rId7" Type="http://schemas.openxmlformats.org/officeDocument/2006/relationships/hyperlink" Target="http://en.wikipedia.org/wiki/Brain" TargetMode="External"/><Relationship Id="rId2" Type="http://schemas.openxmlformats.org/officeDocument/2006/relationships/hyperlink" Target="http://en.wikipedia.org/wiki/Common_misconceptions_about_the_brain" TargetMode="External"/><Relationship Id="rId1" Type="http://schemas.openxmlformats.org/officeDocument/2006/relationships/slideLayout" Target="../slideLayouts/slideLayout2.xml"/><Relationship Id="rId6" Type="http://schemas.openxmlformats.org/officeDocument/2006/relationships/hyperlink" Target="http://en.wikipedia.org/wiki/Common_misconceptions_about_the_brain#About_function" TargetMode="External"/><Relationship Id="rId5" Type="http://schemas.openxmlformats.org/officeDocument/2006/relationships/hyperlink" Target="http://en.wikipedia.org/wiki/Promotion_(marketing)" TargetMode="External"/><Relationship Id="rId4" Type="http://schemas.openxmlformats.org/officeDocument/2006/relationships/hyperlink" Target="http://en.wikipedia.org/wiki/Marketi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Taxonomic_classification" TargetMode="External"/><Relationship Id="rId3" Type="http://schemas.openxmlformats.org/officeDocument/2006/relationships/hyperlink" Target="http://en.wikipedia.org/wiki/Words" TargetMode="External"/><Relationship Id="rId7" Type="http://schemas.openxmlformats.org/officeDocument/2006/relationships/hyperlink" Target="http://en.wikipedia.org/wiki/Structure" TargetMode="External"/><Relationship Id="rId12" Type="http://schemas.openxmlformats.org/officeDocument/2006/relationships/hyperlink" Target="http://en.wikipedia.org/wiki/Decision_making" TargetMode="External"/><Relationship Id="rId2" Type="http://schemas.openxmlformats.org/officeDocument/2006/relationships/hyperlink" Target="http://en.wikipedia.org/wiki/Diagram" TargetMode="External"/><Relationship Id="rId1" Type="http://schemas.openxmlformats.org/officeDocument/2006/relationships/slideLayout" Target="../slideLayouts/slideLayout2.xml"/><Relationship Id="rId6" Type="http://schemas.openxmlformats.org/officeDocument/2006/relationships/hyperlink" Target="http://en.wikipedia.org/wiki/Creative_visualization" TargetMode="External"/><Relationship Id="rId11" Type="http://schemas.openxmlformats.org/officeDocument/2006/relationships/hyperlink" Target="http://en.wikipedia.org/wiki/Problem_solving" TargetMode="External"/><Relationship Id="rId5" Type="http://schemas.openxmlformats.org/officeDocument/2006/relationships/hyperlink" Target="http://en.wikipedia.org/wiki/Generation" TargetMode="External"/><Relationship Id="rId10" Type="http://schemas.openxmlformats.org/officeDocument/2006/relationships/hyperlink" Target="http://en.wikipedia.org/wiki/Organization" TargetMode="External"/><Relationship Id="rId4" Type="http://schemas.openxmlformats.org/officeDocument/2006/relationships/hyperlink" Target="http://en.wikipedia.org/wiki/Idea" TargetMode="External"/><Relationship Id="rId9" Type="http://schemas.openxmlformats.org/officeDocument/2006/relationships/hyperlink" Target="http://en.wikipedia.org/wiki/Study_skill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en.wikipedia.org/wiki/Spider_diagra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Memory" TargetMode="External"/><Relationship Id="rId2" Type="http://schemas.openxmlformats.org/officeDocument/2006/relationships/hyperlink" Target="http://en.wikipedia.org/wiki/Semanti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Brainstorm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Tree_structure" TargetMode="External"/><Relationship Id="rId2" Type="http://schemas.openxmlformats.org/officeDocument/2006/relationships/hyperlink" Target="http://en.wikipedia.org/wiki/Concept_mapp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Tony_Buz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indtools.com/media/Diagrams/mindmap.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 Mapping</a:t>
            </a:r>
            <a:endParaRPr lang="en-US" dirty="0"/>
          </a:p>
        </p:txBody>
      </p:sp>
      <p:sp>
        <p:nvSpPr>
          <p:cNvPr id="3" name="Content Placeholder 2"/>
          <p:cNvSpPr>
            <a:spLocks noGrp="1"/>
          </p:cNvSpPr>
          <p:nvPr>
            <p:ph idx="1"/>
          </p:nvPr>
        </p:nvSpPr>
        <p:spPr/>
        <p:txBody>
          <a:bodyPr>
            <a:normAutofit/>
          </a:bodyPr>
          <a:lstStyle/>
          <a:p>
            <a:pPr lvl="0"/>
            <a:r>
              <a:rPr lang="en-US" dirty="0" smtClean="0"/>
              <a:t>The lines should be connected, starting from the central image. The central lines are thicker, organic and flowing, becoming thinner as they radiate out from the centre.</a:t>
            </a:r>
          </a:p>
          <a:p>
            <a:pPr lvl="0"/>
            <a:r>
              <a:rPr lang="en-US" dirty="0" smtClean="0"/>
              <a:t>Make the lines the same length as the word/image they support.</a:t>
            </a:r>
          </a:p>
          <a:p>
            <a:pPr lvl="0"/>
            <a:r>
              <a:rPr lang="en-US" dirty="0" smtClean="0"/>
              <a:t>Use multiple colors throughout the Mind Map, for visual stimulation and also to encode or group.</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 Mapping</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Develop your own personal style of Mind Mapping.</a:t>
            </a:r>
          </a:p>
          <a:p>
            <a:pPr lvl="0"/>
            <a:r>
              <a:rPr lang="en-US" dirty="0" smtClean="0"/>
              <a:t>Use emphasis and show associations in your Mind Map.</a:t>
            </a:r>
          </a:p>
          <a:p>
            <a:pPr lvl="0"/>
            <a:r>
              <a:rPr lang="en-US" dirty="0" smtClean="0"/>
              <a:t>Keep the Mind Map clear by using radial hierarchy, numerical order or outlines to embrace your branches.</a:t>
            </a:r>
          </a:p>
          <a:p>
            <a:r>
              <a:rPr lang="en-US" dirty="0" smtClean="0"/>
              <a:t>This list is itself more concise than a prose version of the same information and the Mind Map of these guidelines is itself intended to be more memorable and quicker to scan than either the prose or the list.</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normAutofit/>
          </a:bodyPr>
          <a:lstStyle/>
          <a:p>
            <a:r>
              <a:rPr lang="en-CA" b="1" dirty="0" smtClean="0"/>
              <a:t>Uses</a:t>
            </a:r>
          </a:p>
          <a:p>
            <a:r>
              <a:rPr lang="en-CA" dirty="0" smtClean="0"/>
              <a:t>Rough </a:t>
            </a:r>
            <a:r>
              <a:rPr lang="en-CA" dirty="0" err="1" smtClean="0"/>
              <a:t>mindmap</a:t>
            </a:r>
            <a:r>
              <a:rPr lang="en-CA" dirty="0" smtClean="0"/>
              <a:t> notes taken during a course session</a:t>
            </a:r>
          </a:p>
          <a:p>
            <a:r>
              <a:rPr lang="en-CA" dirty="0" smtClean="0"/>
              <a:t>A mind map is often created around a single word or text, placed in the center, to which associated ideas, words and concepts are added.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a:xfrm>
            <a:off x="611560" y="1268760"/>
            <a:ext cx="8075240" cy="5328592"/>
          </a:xfrm>
        </p:spPr>
        <p:txBody>
          <a:bodyPr>
            <a:normAutofit fontScale="92500" lnSpcReduction="20000"/>
          </a:bodyPr>
          <a:lstStyle/>
          <a:p>
            <a:r>
              <a:rPr lang="en-CA" dirty="0" smtClean="0"/>
              <a:t>Mind maps have many applications in personal, family, </a:t>
            </a:r>
            <a:r>
              <a:rPr lang="en-CA" dirty="0" smtClean="0">
                <a:hlinkClick r:id="rId2" action="ppaction://hlinkfile" tooltip="Education"/>
              </a:rPr>
              <a:t>educational</a:t>
            </a:r>
            <a:r>
              <a:rPr lang="en-CA" dirty="0" smtClean="0"/>
              <a:t>, and </a:t>
            </a:r>
            <a:r>
              <a:rPr lang="en-CA" dirty="0" smtClean="0">
                <a:hlinkClick r:id="rId3" action="ppaction://hlinkfile" tooltip="Business"/>
              </a:rPr>
              <a:t>business</a:t>
            </a:r>
            <a:r>
              <a:rPr lang="en-CA" dirty="0" smtClean="0"/>
              <a:t> situations, including </a:t>
            </a:r>
            <a:r>
              <a:rPr lang="en-CA" dirty="0" err="1" smtClean="0">
                <a:hlinkClick r:id="rId4" action="ppaction://hlinkfile" tooltip="Notetaking"/>
              </a:rPr>
              <a:t>notetaking</a:t>
            </a:r>
            <a:r>
              <a:rPr lang="en-CA" dirty="0" smtClean="0"/>
              <a:t>, brainstorming (wherein ideas are inserted into the map </a:t>
            </a:r>
            <a:r>
              <a:rPr lang="en-CA" dirty="0" err="1" smtClean="0"/>
              <a:t>radially</a:t>
            </a:r>
            <a:r>
              <a:rPr lang="en-CA" dirty="0" smtClean="0"/>
              <a:t> around the center node, without the implicit prioritization that comes from hierarchy or sequential arrangements, and wherein grouping and organizing is reserved for later stages), summarizing, revising, and general clarifying of </a:t>
            </a:r>
            <a:r>
              <a:rPr lang="en-CA" dirty="0" smtClean="0">
                <a:hlinkClick r:id="rId5" action="ppaction://hlinkfile" tooltip="Thought"/>
              </a:rPr>
              <a:t>thoughts</a:t>
            </a:r>
            <a:r>
              <a:rPr lang="en-CA" dirty="0" smtClean="0"/>
              <a:t>. One could listen to a lecture, for example, and take down notes using mind maps for the most important points or keywords. One can also use mind maps as a </a:t>
            </a:r>
            <a:r>
              <a:rPr lang="en-CA" dirty="0" smtClean="0">
                <a:hlinkClick r:id="rId6" action="ppaction://hlinkfile" tooltip="Mnemonic techniques"/>
              </a:rPr>
              <a:t>mnemonic technique</a:t>
            </a:r>
            <a:r>
              <a:rPr lang="en-CA" dirty="0" smtClean="0"/>
              <a:t> or to sort out a complicated idea. Mind maps are also promoted as a way to collaborate in color pen creativity sessions.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normAutofit/>
          </a:bodyPr>
          <a:lstStyle/>
          <a:p>
            <a:r>
              <a:rPr lang="en-CA" dirty="0" smtClean="0"/>
              <a:t>Mind maps can be used for:</a:t>
            </a:r>
          </a:p>
          <a:p>
            <a:r>
              <a:rPr lang="en-CA" dirty="0" smtClean="0"/>
              <a:t>problem solving</a:t>
            </a:r>
          </a:p>
          <a:p>
            <a:r>
              <a:rPr lang="en-CA" dirty="0" smtClean="0"/>
              <a:t>outline/framework design</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normAutofit/>
          </a:bodyPr>
          <a:lstStyle/>
          <a:p>
            <a:r>
              <a:rPr lang="en-CA" dirty="0" smtClean="0"/>
              <a:t>anonymous collaboration</a:t>
            </a:r>
          </a:p>
          <a:p>
            <a:r>
              <a:rPr lang="en-CA" dirty="0" smtClean="0"/>
              <a:t>marriage of words and visuals</a:t>
            </a:r>
          </a:p>
          <a:p>
            <a:r>
              <a:rPr lang="en-CA" dirty="0" smtClean="0"/>
              <a:t>individual expression of creativity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normAutofit/>
          </a:bodyPr>
          <a:lstStyle/>
          <a:p>
            <a:r>
              <a:rPr lang="en-CA" dirty="0" smtClean="0"/>
              <a:t>condensing material into a concise and memorable format</a:t>
            </a:r>
          </a:p>
          <a:p>
            <a:r>
              <a:rPr lang="en-CA" dirty="0" smtClean="0"/>
              <a:t>team building or synergy creating activity</a:t>
            </a:r>
          </a:p>
          <a:p>
            <a:r>
              <a:rPr lang="en-CA" dirty="0" smtClean="0"/>
              <a:t>enhancing work morale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normAutofit/>
          </a:bodyPr>
          <a:lstStyle/>
          <a:p>
            <a:r>
              <a:rPr lang="en-CA" dirty="0" smtClean="0"/>
              <a:t>Despite these direct use cases, data retrieved from mind maps can be used to enhance several other applications, for instance </a:t>
            </a:r>
            <a:r>
              <a:rPr lang="en-CA" dirty="0" smtClean="0">
                <a:hlinkClick r:id="rId2" action="ppaction://hlinkfile" tooltip="Expert system"/>
              </a:rPr>
              <a:t>expert search systems</a:t>
            </a:r>
            <a:r>
              <a:rPr lang="en-CA" dirty="0" smtClean="0"/>
              <a:t>, </a:t>
            </a:r>
            <a:r>
              <a:rPr lang="en-CA" dirty="0" smtClean="0">
                <a:hlinkClick r:id="rId3" action="ppaction://hlinkfile" tooltip="Search engine"/>
              </a:rPr>
              <a:t>search engines</a:t>
            </a:r>
            <a:r>
              <a:rPr lang="en-CA" dirty="0" smtClean="0"/>
              <a:t> and search and tag query recommender. To do so, mind maps can be analysed with classic methods of </a:t>
            </a:r>
            <a:r>
              <a:rPr lang="en-CA" dirty="0" smtClean="0">
                <a:hlinkClick r:id="rId4" action="ppaction://hlinkfile" tooltip="Information retrieval"/>
              </a:rPr>
              <a:t>information retrieval</a:t>
            </a:r>
            <a:r>
              <a:rPr lang="en-CA" dirty="0" smtClean="0"/>
              <a:t> to classify a mind map's author or documents that are linked from within the mind map.</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Uses for Mind Maps</a:t>
            </a:r>
            <a:endParaRPr lang="en-US" dirty="0"/>
          </a:p>
        </p:txBody>
      </p:sp>
      <p:sp>
        <p:nvSpPr>
          <p:cNvPr id="3" name="Content Placeholder 2"/>
          <p:cNvSpPr>
            <a:spLocks noGrp="1"/>
          </p:cNvSpPr>
          <p:nvPr>
            <p:ph idx="1"/>
          </p:nvPr>
        </p:nvSpPr>
        <p:spPr/>
        <p:txBody>
          <a:bodyPr/>
          <a:lstStyle/>
          <a:p>
            <a:r>
              <a:rPr lang="en-CA" dirty="0" err="1" smtClean="0"/>
              <a:t>Mindmaps</a:t>
            </a:r>
            <a:r>
              <a:rPr lang="en-CA" dirty="0" smtClean="0"/>
              <a:t> can be drawn by hand, either as "rough notes" during a lecture or meeting, for example, or can be more sophisticated in quality. An example of a rough mind map is illustrated. There are also a number of </a:t>
            </a:r>
            <a:r>
              <a:rPr lang="en-CA" dirty="0" smtClean="0">
                <a:hlinkClick r:id="rId2" action="ppaction://hlinkfile" tooltip="List of mind mapping software"/>
              </a:rPr>
              <a:t>software packages</a:t>
            </a:r>
            <a:r>
              <a:rPr lang="en-CA" dirty="0" smtClean="0"/>
              <a:t> available for producing mind maps.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Effectiveness in learning</a:t>
            </a:r>
            <a:br>
              <a:rPr lang="en-CA"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CA" dirty="0" err="1" smtClean="0"/>
              <a:t>Buzan</a:t>
            </a:r>
            <a:r>
              <a:rPr lang="en-CA" dirty="0" smtClean="0"/>
              <a:t> claims that the mind map is a vastly superior note taking method because it does not lead to a "semi-hypnotic trance" state induced by other note forms. </a:t>
            </a:r>
            <a:r>
              <a:rPr lang="en-CA" dirty="0" err="1" smtClean="0"/>
              <a:t>Buzan</a:t>
            </a:r>
            <a:r>
              <a:rPr lang="en-CA" dirty="0" smtClean="0"/>
              <a:t> also argues that the mind map uses the full range of left and right human cortical skills, balances the brain, taps into the alleged "99% of your </a:t>
            </a:r>
            <a:r>
              <a:rPr lang="en-CA" dirty="0" smtClean="0">
                <a:hlinkClick r:id="rId2" action="ppaction://hlinkfile" tooltip="Common misconceptions about the brain"/>
              </a:rPr>
              <a:t>unused mental potential</a:t>
            </a:r>
            <a:r>
              <a:rPr lang="en-CA" dirty="0" smtClean="0"/>
              <a:t>", as well as </a:t>
            </a:r>
            <a:r>
              <a:rPr lang="en-CA" dirty="0" smtClean="0">
                <a:hlinkClick r:id="rId3" action="ppaction://hlinkfile" tooltip="Intuition (knowledge)"/>
              </a:rPr>
              <a:t>intuition</a:t>
            </a:r>
            <a:r>
              <a:rPr lang="en-CA" dirty="0" smtClean="0"/>
              <a:t> (which he calls "</a:t>
            </a:r>
            <a:r>
              <a:rPr lang="en-CA" dirty="0" err="1" smtClean="0"/>
              <a:t>superlogic</a:t>
            </a:r>
            <a:r>
              <a:rPr lang="en-CA" dirty="0" smtClean="0"/>
              <a:t>"). However, scholarly research suggests that such claims may actually be </a:t>
            </a:r>
            <a:r>
              <a:rPr lang="en-CA" dirty="0" smtClean="0">
                <a:hlinkClick r:id="rId4" action="ppaction://hlinkfile" tooltip="Marketing"/>
              </a:rPr>
              <a:t>marketing</a:t>
            </a:r>
            <a:r>
              <a:rPr lang="en-CA" dirty="0" smtClean="0"/>
              <a:t> </a:t>
            </a:r>
            <a:r>
              <a:rPr lang="en-CA" dirty="0" smtClean="0">
                <a:hlinkClick r:id="rId5" action="ppaction://hlinkfile" tooltip="Promotion (marketing)"/>
              </a:rPr>
              <a:t>hype</a:t>
            </a:r>
            <a:r>
              <a:rPr lang="en-CA" dirty="0" smtClean="0"/>
              <a:t> based on </a:t>
            </a:r>
            <a:r>
              <a:rPr lang="en-CA" dirty="0" smtClean="0">
                <a:hlinkClick r:id="rId6" action="ppaction://hlinkfile" tooltip="Common misconceptions about the brain"/>
              </a:rPr>
              <a:t>misconceptions</a:t>
            </a:r>
            <a:r>
              <a:rPr lang="en-CA" dirty="0" smtClean="0"/>
              <a:t> about the </a:t>
            </a:r>
            <a:r>
              <a:rPr lang="en-CA" dirty="0" smtClean="0">
                <a:hlinkClick r:id="rId7" action="ppaction://hlinkfile" tooltip="Brain"/>
              </a:rPr>
              <a:t>brain</a:t>
            </a:r>
            <a:r>
              <a:rPr lang="en-CA" dirty="0" smtClean="0"/>
              <a:t> and the cerebral hemispheres. Critics argue that hemispheric specialization theory has been identified as pseudoscientific when applied to mind mapping.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What is Mind Mapping?</a:t>
            </a:r>
            <a:endParaRPr lang="en-US" dirty="0"/>
          </a:p>
        </p:txBody>
      </p:sp>
      <p:sp>
        <p:nvSpPr>
          <p:cNvPr id="4" name="Content Placeholder 3"/>
          <p:cNvSpPr>
            <a:spLocks noGrp="1"/>
          </p:cNvSpPr>
          <p:nvPr>
            <p:ph idx="1"/>
          </p:nvPr>
        </p:nvSpPr>
        <p:spPr/>
        <p:txBody>
          <a:bodyPr>
            <a:normAutofit/>
          </a:bodyPr>
          <a:lstStyle/>
          <a:p>
            <a:r>
              <a:rPr lang="en-CA" dirty="0" smtClean="0"/>
              <a:t>A </a:t>
            </a:r>
            <a:r>
              <a:rPr lang="en-CA" b="1" dirty="0" smtClean="0"/>
              <a:t>mind map</a:t>
            </a:r>
            <a:r>
              <a:rPr lang="en-CA" dirty="0" smtClean="0"/>
              <a:t> is a </a:t>
            </a:r>
            <a:r>
              <a:rPr lang="en-CA" dirty="0" smtClean="0">
                <a:hlinkClick r:id="rId2" action="ppaction://hlinkfile" tooltip="Diagram"/>
              </a:rPr>
              <a:t>diagram</a:t>
            </a:r>
            <a:r>
              <a:rPr lang="en-CA" dirty="0" smtClean="0"/>
              <a:t> used to represent </a:t>
            </a:r>
            <a:r>
              <a:rPr lang="en-CA" dirty="0" smtClean="0">
                <a:hlinkClick r:id="rId3" action="ppaction://hlinkfile" tooltip="Words"/>
              </a:rPr>
              <a:t>words</a:t>
            </a:r>
            <a:r>
              <a:rPr lang="en-CA" dirty="0" smtClean="0"/>
              <a:t>, </a:t>
            </a:r>
            <a:r>
              <a:rPr lang="en-CA" dirty="0" smtClean="0">
                <a:hlinkClick r:id="rId4" action="ppaction://hlinkfile" tooltip="Idea"/>
              </a:rPr>
              <a:t>ideas</a:t>
            </a:r>
            <a:r>
              <a:rPr lang="en-CA" dirty="0" smtClean="0"/>
              <a:t>, tasks, or other items linked to and arranged around a central key word or idea. Mind maps are used to </a:t>
            </a:r>
            <a:r>
              <a:rPr lang="en-CA" dirty="0" smtClean="0">
                <a:hlinkClick r:id="rId5" action="ppaction://hlinkfile" tooltip="Generation"/>
              </a:rPr>
              <a:t>generate</a:t>
            </a:r>
            <a:r>
              <a:rPr lang="en-CA" dirty="0" smtClean="0"/>
              <a:t>, </a:t>
            </a:r>
            <a:r>
              <a:rPr lang="en-CA" dirty="0" smtClean="0">
                <a:hlinkClick r:id="rId6" action="ppaction://hlinkfile" tooltip="Creative visualization"/>
              </a:rPr>
              <a:t>visualize</a:t>
            </a:r>
            <a:r>
              <a:rPr lang="en-CA" dirty="0" smtClean="0"/>
              <a:t>, </a:t>
            </a:r>
            <a:r>
              <a:rPr lang="en-CA" dirty="0" smtClean="0">
                <a:hlinkClick r:id="rId7" action="ppaction://hlinkfile" tooltip="Structure"/>
              </a:rPr>
              <a:t>structure</a:t>
            </a:r>
            <a:r>
              <a:rPr lang="en-CA" dirty="0" smtClean="0"/>
              <a:t>, and </a:t>
            </a:r>
            <a:r>
              <a:rPr lang="en-CA" dirty="0" smtClean="0">
                <a:hlinkClick r:id="rId8" action="ppaction://hlinkfile" tooltip="Taxonomic classification"/>
              </a:rPr>
              <a:t>classify</a:t>
            </a:r>
            <a:r>
              <a:rPr lang="en-CA" dirty="0" smtClean="0"/>
              <a:t> ideas, and as an aid to </a:t>
            </a:r>
            <a:r>
              <a:rPr lang="en-CA" dirty="0" smtClean="0">
                <a:hlinkClick r:id="rId9" action="ppaction://hlinkfile" tooltip="Study skills"/>
              </a:rPr>
              <a:t>studying</a:t>
            </a:r>
            <a:r>
              <a:rPr lang="en-CA" dirty="0" smtClean="0"/>
              <a:t> and </a:t>
            </a:r>
            <a:r>
              <a:rPr lang="en-CA" dirty="0" smtClean="0">
                <a:hlinkClick r:id="rId10" action="ppaction://hlinkfile" tooltip="Organization"/>
              </a:rPr>
              <a:t>organizing</a:t>
            </a:r>
            <a:r>
              <a:rPr lang="en-CA" dirty="0" smtClean="0"/>
              <a:t> information, </a:t>
            </a:r>
            <a:r>
              <a:rPr lang="en-CA" dirty="0" smtClean="0">
                <a:hlinkClick r:id="rId11" action="ppaction://hlinkfile" tooltip="Problem solving"/>
              </a:rPr>
              <a:t>solving problems</a:t>
            </a:r>
            <a:r>
              <a:rPr lang="en-CA" dirty="0" smtClean="0"/>
              <a:t>, </a:t>
            </a:r>
            <a:r>
              <a:rPr lang="en-CA" dirty="0" smtClean="0">
                <a:hlinkClick r:id="rId12" action="ppaction://hlinkfile" tooltip="Decision making"/>
              </a:rPr>
              <a:t>making decisions</a:t>
            </a:r>
            <a:r>
              <a:rPr lang="en-CA" dirty="0" smtClean="0"/>
              <a:t>, and writing.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CA" dirty="0" err="1" smtClean="0"/>
              <a:t>Farrand</a:t>
            </a:r>
            <a:r>
              <a:rPr lang="en-CA" dirty="0" smtClean="0"/>
              <a:t>, </a:t>
            </a:r>
            <a:r>
              <a:rPr lang="en-CA" dirty="0" err="1" smtClean="0"/>
              <a:t>Hussain</a:t>
            </a:r>
            <a:r>
              <a:rPr lang="en-CA" dirty="0" smtClean="0"/>
              <a:t>, and Hennessy (2002) found that </a:t>
            </a:r>
            <a:r>
              <a:rPr lang="en-CA" dirty="0" smtClean="0">
                <a:hlinkClick r:id="rId2" action="ppaction://hlinkfile" tooltip="Spider diagram"/>
              </a:rPr>
              <a:t>spider diagrams</a:t>
            </a:r>
            <a:r>
              <a:rPr lang="en-CA" dirty="0" smtClean="0"/>
              <a:t> (similar to concept maps) had a limited but significant impact on memory recall in undergraduate students (a 10% increase over baseline for a 600-word text only) as compared to preferred study methods (a 6% increase over baseline). This improvement was only robust after a week for those in the diagram group and there was a significant decrease in motivation compared to the subjects' preferred methods of note taking. </a:t>
            </a:r>
            <a:r>
              <a:rPr lang="en-CA" dirty="0" err="1" smtClean="0"/>
              <a:t>Farrand</a:t>
            </a:r>
            <a:r>
              <a:rPr lang="en-CA" dirty="0" smtClean="0"/>
              <a:t> et al. suggested that learners preferred to use other methods because using a mind map was an unfamiliar technique, and its status as a "memory enhancing" technique engendered reluctance to apply it. Nevertheless the conclusion of the study was </a:t>
            </a:r>
            <a:r>
              <a:rPr lang="en-CA" i="1" dirty="0" smtClean="0"/>
              <a:t>"Mind maps provide an effective study technique when applied to written material. However before mind maps are generally adopted as a study technique, consideration has to be given towards ways of improving motivation amongst users."</a:t>
            </a:r>
            <a:endParaRPr lang="en-CA"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hegraphicdesignschool.com/blog/wp-content/uploads/2009/05/mind-1.jpg"/>
          <p:cNvPicPr>
            <a:picLocks noChangeAspect="1" noChangeArrowheads="1"/>
          </p:cNvPicPr>
          <p:nvPr/>
        </p:nvPicPr>
        <p:blipFill>
          <a:blip r:embed="rId2" cstate="print"/>
          <a:srcRect/>
          <a:stretch>
            <a:fillRect/>
          </a:stretch>
        </p:blipFill>
        <p:spPr bwMode="auto">
          <a:xfrm>
            <a:off x="0" y="0"/>
            <a:ext cx="915048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Mind Mapping?</a:t>
            </a:r>
            <a:endParaRPr lang="en-US" dirty="0"/>
          </a:p>
        </p:txBody>
      </p:sp>
      <p:sp>
        <p:nvSpPr>
          <p:cNvPr id="3" name="Content Placeholder 2"/>
          <p:cNvSpPr>
            <a:spLocks noGrp="1"/>
          </p:cNvSpPr>
          <p:nvPr>
            <p:ph idx="1"/>
          </p:nvPr>
        </p:nvSpPr>
        <p:spPr/>
        <p:txBody>
          <a:bodyPr>
            <a:normAutofit/>
          </a:bodyPr>
          <a:lstStyle/>
          <a:p>
            <a:r>
              <a:rPr lang="en-CA" dirty="0" smtClean="0"/>
              <a:t>The elements of a given mind map are arranged intuitively according to the importance of the concepts, and are classified into groupings, branches, or areas, with the goal of representing </a:t>
            </a:r>
            <a:r>
              <a:rPr lang="en-CA" dirty="0" smtClean="0">
                <a:hlinkClick r:id="rId2" action="ppaction://hlinkfile" tooltip="Semantic"/>
              </a:rPr>
              <a:t>semantic</a:t>
            </a:r>
            <a:r>
              <a:rPr lang="en-CA" dirty="0" smtClean="0"/>
              <a:t> or other connections between portions of information. Mind maps may also aid recall of existing </a:t>
            </a:r>
            <a:r>
              <a:rPr lang="en-CA" dirty="0" smtClean="0">
                <a:hlinkClick r:id="rId3" action="ppaction://hlinkfile" tooltip="Memory"/>
              </a:rPr>
              <a:t>memories</a:t>
            </a:r>
            <a:r>
              <a:rPr lang="en-CA" dirty="0" smtClean="0"/>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Mind Mapping?</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By presenting ideas in a radial, graphical, non-linear manner, mind maps encourage a </a:t>
            </a:r>
            <a:r>
              <a:rPr lang="en-CA" dirty="0" smtClean="0">
                <a:hlinkClick r:id="rId2" action="ppaction://hlinkfile" tooltip="Brainstorming"/>
              </a:rPr>
              <a:t>brainstorming</a:t>
            </a:r>
            <a:r>
              <a:rPr lang="en-CA" dirty="0" smtClean="0"/>
              <a:t> approach to planning and organizational tasks. Though the branches of a </a:t>
            </a:r>
            <a:r>
              <a:rPr lang="en-CA" dirty="0" err="1" smtClean="0"/>
              <a:t>mindmap</a:t>
            </a:r>
            <a:r>
              <a:rPr lang="en-CA" dirty="0" smtClean="0"/>
              <a:t> represent hierarchical tree structures, their radial arrangement disrupts the prioritizing of concepts typically associated with hierarchies presented with more linear visual cues. This orientation towards brainstorming encourages users to enumerate and connect concepts without a tendency to begin within a particular conceptual framework.</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Mind Mapping?</a:t>
            </a:r>
            <a:endParaRPr lang="en-US" dirty="0"/>
          </a:p>
        </p:txBody>
      </p:sp>
      <p:sp>
        <p:nvSpPr>
          <p:cNvPr id="3" name="Content Placeholder 2"/>
          <p:cNvSpPr>
            <a:spLocks noGrp="1"/>
          </p:cNvSpPr>
          <p:nvPr>
            <p:ph idx="1"/>
          </p:nvPr>
        </p:nvSpPr>
        <p:spPr/>
        <p:txBody>
          <a:bodyPr/>
          <a:lstStyle/>
          <a:p>
            <a:r>
              <a:rPr lang="en-CA" dirty="0" smtClean="0"/>
              <a:t>The mind map can be contrasted with the similar idea of </a:t>
            </a:r>
            <a:r>
              <a:rPr lang="en-CA" dirty="0" smtClean="0">
                <a:hlinkClick r:id="rId2" action="ppaction://hlinkfile" tooltip="Concept mapping"/>
              </a:rPr>
              <a:t>concept mapping</a:t>
            </a:r>
            <a:r>
              <a:rPr lang="en-CA" dirty="0" smtClean="0"/>
              <a:t>. The former is based on radial hierarchies and </a:t>
            </a:r>
            <a:r>
              <a:rPr lang="en-CA" dirty="0" smtClean="0">
                <a:hlinkClick r:id="rId3" action="ppaction://hlinkfile" tooltip="Tree structure"/>
              </a:rPr>
              <a:t>tree structures</a:t>
            </a:r>
            <a:r>
              <a:rPr lang="en-CA" dirty="0" smtClean="0"/>
              <a:t> denoting relationships with a central governing concept, whereas concept maps are based on connections between concepts in more diverse patterns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upload.wikimedia.org/wikipedia/commons/2/26/MindMapGuidlines.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Oval 4"/>
          <p:cNvSpPr/>
          <p:nvPr/>
        </p:nvSpPr>
        <p:spPr>
          <a:xfrm>
            <a:off x="2267744" y="1484784"/>
            <a:ext cx="3816424"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start</a:t>
            </a:r>
            <a:endParaRPr lang="en-US" dirty="0"/>
          </a:p>
        </p:txBody>
      </p:sp>
      <p:sp>
        <p:nvSpPr>
          <p:cNvPr id="6" name="Rounded Rectangle 5"/>
          <p:cNvSpPr/>
          <p:nvPr/>
        </p:nvSpPr>
        <p:spPr>
          <a:xfrm>
            <a:off x="3995936" y="0"/>
            <a:ext cx="5148064" cy="198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US" dirty="0"/>
          </a:p>
        </p:txBody>
      </p:sp>
      <p:sp>
        <p:nvSpPr>
          <p:cNvPr id="7" name="Rounded Rectangle 6"/>
          <p:cNvSpPr/>
          <p:nvPr/>
        </p:nvSpPr>
        <p:spPr>
          <a:xfrm>
            <a:off x="0" y="0"/>
            <a:ext cx="4572000" cy="2132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endParaRPr lang="en-US" dirty="0"/>
          </a:p>
        </p:txBody>
      </p:sp>
      <p:sp>
        <p:nvSpPr>
          <p:cNvPr id="8" name="Rounded Rectangle 7"/>
          <p:cNvSpPr/>
          <p:nvPr/>
        </p:nvSpPr>
        <p:spPr>
          <a:xfrm>
            <a:off x="0" y="1988840"/>
            <a:ext cx="2699792" cy="4869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endParaRPr lang="en-US" dirty="0"/>
          </a:p>
        </p:txBody>
      </p:sp>
      <p:sp>
        <p:nvSpPr>
          <p:cNvPr id="9" name="Rounded Rectangle 8"/>
          <p:cNvSpPr/>
          <p:nvPr/>
        </p:nvSpPr>
        <p:spPr>
          <a:xfrm>
            <a:off x="2411760" y="3573016"/>
            <a:ext cx="6732240" cy="3284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endParaRPr lang="en-US" dirty="0"/>
          </a:p>
        </p:txBody>
      </p:sp>
      <p:sp>
        <p:nvSpPr>
          <p:cNvPr id="10" name="Rounded Rectangle 9"/>
          <p:cNvSpPr/>
          <p:nvPr/>
        </p:nvSpPr>
        <p:spPr>
          <a:xfrm>
            <a:off x="5796136" y="1916832"/>
            <a:ext cx="3347864" cy="198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clickEffect">
                                  <p:stCondLst>
                                    <p:cond delay="0"/>
                                  </p:stCondLst>
                                  <p:childTnLst>
                                    <p:animEffect transition="out" filter="diamond(in)">
                                      <p:cBhvr>
                                        <p:cTn id="12" dur="2000"/>
                                        <p:tgtEl>
                                          <p:spTgt spid="6"/>
                                        </p:tgtEl>
                                      </p:cBhvr>
                                    </p:animEffect>
                                    <p:set>
                                      <p:cBhvr>
                                        <p:cTn id="13"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8" presetClass="exit" presetSubtype="16" fill="hold" grpId="0" nodeType="clickEffect">
                                  <p:stCondLst>
                                    <p:cond delay="0"/>
                                  </p:stCondLst>
                                  <p:childTnLst>
                                    <p:animEffect transition="out" filter="diamond(in)">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8" presetClass="exit" presetSubtype="16" fill="hold" grpId="0" nodeType="clickEffect">
                                  <p:stCondLst>
                                    <p:cond delay="0"/>
                                  </p:stCondLst>
                                  <p:childTnLst>
                                    <p:animEffect transition="out" filter="diamond(in)">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8" presetClass="exit" presetSubtype="16" fill="hold" grpId="0" nodeType="clickEffect">
                                  <p:stCondLst>
                                    <p:cond delay="0"/>
                                  </p:stCondLst>
                                  <p:childTnLst>
                                    <p:animEffect transition="out" filter="diamond(in)">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8" presetClass="exit" presetSubtype="16" fill="hold" grpId="0" nodeType="clickEffect">
                                  <p:stCondLst>
                                    <p:cond delay="0"/>
                                  </p:stCondLst>
                                  <p:childTnLst>
                                    <p:animEffect transition="out" filter="diamond(in)">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nd-mapping.co.uk/_images/_Images/EXAMPLES/Mind-Mapping-Overview/Uses-of-Mind-Maps/MM-UsesofMMs-Colour.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 Mapping</a:t>
            </a:r>
            <a:endParaRPr lang="en-US" dirty="0"/>
          </a:p>
        </p:txBody>
      </p:sp>
      <p:sp>
        <p:nvSpPr>
          <p:cNvPr id="3" name="Content Placeholder 2"/>
          <p:cNvSpPr>
            <a:spLocks noGrp="1"/>
          </p:cNvSpPr>
          <p:nvPr>
            <p:ph idx="1"/>
          </p:nvPr>
        </p:nvSpPr>
        <p:spPr/>
        <p:txBody>
          <a:bodyPr>
            <a:normAutofit/>
          </a:bodyPr>
          <a:lstStyle/>
          <a:p>
            <a:r>
              <a:rPr lang="en-US" b="1" dirty="0"/>
              <a:t>Mind map guidelines</a:t>
            </a:r>
            <a:endParaRPr lang="en-US" dirty="0"/>
          </a:p>
          <a:p>
            <a:r>
              <a:rPr lang="en-US" dirty="0"/>
              <a:t>Mind map of mind map guidelines</a:t>
            </a:r>
          </a:p>
          <a:p>
            <a:r>
              <a:rPr lang="en-US" dirty="0"/>
              <a:t>In his books on Mind Maps author </a:t>
            </a:r>
            <a:r>
              <a:rPr lang="en-US" dirty="0">
                <a:hlinkClick r:id="rId2" tooltip="Tony Buzan"/>
              </a:rPr>
              <a:t>Tony </a:t>
            </a:r>
            <a:r>
              <a:rPr lang="en-US" dirty="0" err="1">
                <a:hlinkClick r:id="rId2" tooltip="Tony Buzan"/>
              </a:rPr>
              <a:t>Buzan</a:t>
            </a:r>
            <a:r>
              <a:rPr lang="en-US" dirty="0"/>
              <a:t> suggests using the following guidelines for creating Mind Maps:</a:t>
            </a:r>
          </a:p>
          <a:p>
            <a:pPr lvl="0"/>
            <a:r>
              <a:rPr lang="en-US" dirty="0"/>
              <a:t>Start in the center with an image of the topic, using at least 3 colors.</a:t>
            </a:r>
          </a:p>
          <a:p>
            <a:r>
              <a:rPr lang="en-US" dirty="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Mind Mapping</a:t>
            </a:r>
            <a:endParaRPr lang="en-US" dirty="0"/>
          </a:p>
        </p:txBody>
      </p:sp>
      <p:sp>
        <p:nvSpPr>
          <p:cNvPr id="3" name="Content Placeholder 2"/>
          <p:cNvSpPr>
            <a:spLocks noGrp="1"/>
          </p:cNvSpPr>
          <p:nvPr>
            <p:ph idx="1"/>
          </p:nvPr>
        </p:nvSpPr>
        <p:spPr/>
        <p:txBody>
          <a:bodyPr>
            <a:normAutofit/>
          </a:bodyPr>
          <a:lstStyle/>
          <a:p>
            <a:pPr lvl="0"/>
            <a:r>
              <a:rPr lang="en-US" dirty="0" smtClean="0"/>
              <a:t>Use images, symbols, codes, and dimensions throughout your Mind Map.</a:t>
            </a:r>
          </a:p>
          <a:p>
            <a:pPr lvl="0"/>
            <a:r>
              <a:rPr lang="en-US" dirty="0" smtClean="0"/>
              <a:t>Select key words and print using upper or lower case letters.</a:t>
            </a:r>
          </a:p>
          <a:p>
            <a:pPr lvl="0"/>
            <a:r>
              <a:rPr lang="en-US" dirty="0" smtClean="0"/>
              <a:t>Each word/image is best alone and sitting on its own line.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71</TotalTime>
  <Words>1144</Words>
  <Application>Microsoft Office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PowerPoint Presentation</vt:lpstr>
      <vt:lpstr>What is Mind Mapping?</vt:lpstr>
      <vt:lpstr>What is Mind Mapping?</vt:lpstr>
      <vt:lpstr>What is Mind Mapping?</vt:lpstr>
      <vt:lpstr>What is Mind Mapping?</vt:lpstr>
      <vt:lpstr>PowerPoint Presentation</vt:lpstr>
      <vt:lpstr>PowerPoint Presentation</vt:lpstr>
      <vt:lpstr>Mind Mapping</vt:lpstr>
      <vt:lpstr>Mind Mapping</vt:lpstr>
      <vt:lpstr>Mind Mapping</vt:lpstr>
      <vt:lpstr>Mind Mapping</vt:lpstr>
      <vt:lpstr>Uses for Mind Maps</vt:lpstr>
      <vt:lpstr>Uses for Mind Maps</vt:lpstr>
      <vt:lpstr>Uses for Mind Maps</vt:lpstr>
      <vt:lpstr>Uses for Mind Maps</vt:lpstr>
      <vt:lpstr>Uses for Mind Maps</vt:lpstr>
      <vt:lpstr>Uses for Mind Maps</vt:lpstr>
      <vt:lpstr>Uses for Mind Maps</vt:lpstr>
      <vt:lpstr>Effectiveness in learning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Staff</cp:lastModifiedBy>
  <cp:revision>8</cp:revision>
  <dcterms:created xsi:type="dcterms:W3CDTF">2010-09-13T01:59:53Z</dcterms:created>
  <dcterms:modified xsi:type="dcterms:W3CDTF">2011-09-13T18:58:37Z</dcterms:modified>
</cp:coreProperties>
</file>