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Override17.xml" ContentType="application/vnd.openxmlformats-officedocument.themeOverride+xml"/>
  <Override PartName="/ppt/theme/themeOverride28.xml" ContentType="application/vnd.openxmlformats-officedocument.themeOverr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theme/themeOverride20.xml" ContentType="application/vnd.openxmlformats-officedocument.themeOverride+xml"/>
  <Override PartName="/ppt/slideLayouts/slideLayout129.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theme/themeOverride25.xml" ContentType="application/vnd.openxmlformats-officedocument.themeOverrid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Override14.xml" ContentType="application/vnd.openxmlformats-officedocument.themeOverride+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theme/themeOverride21.xml" ContentType="application/vnd.openxmlformats-officedocument.themeOverride+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Override10.xml" ContentType="application/vnd.openxmlformats-officedocument.themeOverride+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Override19.xml" ContentType="application/vnd.openxmlformats-officedocument.themeOverr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Override15.xml" ContentType="application/vnd.openxmlformats-officedocument.themeOverride+xml"/>
  <Override PartName="/ppt/theme/theme12.xml" ContentType="application/vnd.openxmlformats-officedocument.them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heme/themeOverride22.xml" ContentType="application/vnd.openxmlformats-officedocument.themeOverride+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Override8.xml" ContentType="application/vnd.openxmlformats-officedocument.themeOverride+xml"/>
  <Override PartName="/ppt/slideLayouts/slideLayout67.xml" ContentType="application/vnd.openxmlformats-officedocument.presentationml.slideLayout+xml"/>
  <Override PartName="/ppt/theme/themeOverride11.xml" ContentType="application/vnd.openxmlformats-officedocument.themeOverride+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Override27.xml" ContentType="application/vnd.openxmlformats-officedocument.themeOverr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Override16.xml" ContentType="application/vnd.openxmlformats-officedocument.themeOverride+xml"/>
  <Override PartName="/ppt/theme/theme13.xml" ContentType="application/vnd.openxmlformats-officedocument.theme+xml"/>
  <Override PartName="/ppt/slides/slide8.xml" ContentType="application/vnd.openxmlformats-officedocument.presentationml.slide+xml"/>
  <Override PartName="/ppt/theme/themeOverride9.xml" ContentType="application/vnd.openxmlformats-officedocument.themeOverr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Override23.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theme/themeOverride24.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Override13.xml" ContentType="application/vnd.openxmlformats-officedocument.themeOverride+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Override18.xml" ContentType="application/vnd.openxmlformats-officedocument.themeOverr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Lst>
  <p:sldIdLst>
    <p:sldId id="256" r:id="rId16"/>
    <p:sldId id="257" r:id="rId17"/>
    <p:sldId id="258" r:id="rId18"/>
    <p:sldId id="259" r:id="rId19"/>
    <p:sldId id="277" r:id="rId20"/>
    <p:sldId id="261" r:id="rId21"/>
    <p:sldId id="279" r:id="rId22"/>
    <p:sldId id="260" r:id="rId23"/>
    <p:sldId id="278" r:id="rId24"/>
    <p:sldId id="262" r:id="rId25"/>
    <p:sldId id="263" r:id="rId26"/>
    <p:sldId id="280" r:id="rId27"/>
    <p:sldId id="267" r:id="rId28"/>
    <p:sldId id="268" r:id="rId29"/>
    <p:sldId id="269" r:id="rId30"/>
    <p:sldId id="270" r:id="rId31"/>
    <p:sldId id="271" r:id="rId32"/>
    <p:sldId id="272" r:id="rId33"/>
    <p:sldId id="281" r:id="rId34"/>
    <p:sldId id="274" r:id="rId35"/>
    <p:sldId id="275" r:id="rId36"/>
    <p:sldId id="276"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408" autoAdjust="0"/>
  </p:normalViewPr>
  <p:slideViewPr>
    <p:cSldViewPr>
      <p:cViewPr>
        <p:scale>
          <a:sx n="70" d="100"/>
          <a:sy n="70" d="100"/>
        </p:scale>
        <p:origin x="-438" y="-600"/>
      </p:cViewPr>
      <p:guideLst>
        <p:guide orient="horz" pos="2160"/>
        <p:guide pos="2880"/>
      </p:guideLst>
    </p:cSldViewPr>
  </p:slideViewPr>
  <p:outlineViewPr>
    <p:cViewPr>
      <p:scale>
        <a:sx n="33" d="100"/>
        <a:sy n="33" d="100"/>
      </p:scale>
      <p:origin x="0" y="23310"/>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audio" Target="../media/audio1.wav"/><Relationship Id="rId1" Type="http://schemas.openxmlformats.org/officeDocument/2006/relationships/themeOverride" Target="../theme/themeOverride17.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audio" Target="../media/audio1.wav"/><Relationship Id="rId1" Type="http://schemas.openxmlformats.org/officeDocument/2006/relationships/themeOverride" Target="../theme/themeOverride18.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audio" Target="../media/audio1.wav"/><Relationship Id="rId1" Type="http://schemas.openxmlformats.org/officeDocument/2006/relationships/themeOverride" Target="../theme/themeOverride19.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audio" Target="../media/audio1.wav"/><Relationship Id="rId1" Type="http://schemas.openxmlformats.org/officeDocument/2006/relationships/themeOverride" Target="../theme/themeOverride20.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hemeOverride" Target="../theme/themeOverride1.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audio" Target="../media/audio1.wav"/><Relationship Id="rId1" Type="http://schemas.openxmlformats.org/officeDocument/2006/relationships/themeOverride" Target="../theme/themeOverride21.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audio" Target="../media/audio1.wav"/><Relationship Id="rId1" Type="http://schemas.openxmlformats.org/officeDocument/2006/relationships/themeOverride" Target="../theme/themeOverride22.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audio" Target="../media/audio1.wav"/><Relationship Id="rId1" Type="http://schemas.openxmlformats.org/officeDocument/2006/relationships/themeOverride" Target="../theme/themeOverride23.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audio" Target="../media/audio1.wav"/><Relationship Id="rId1" Type="http://schemas.openxmlformats.org/officeDocument/2006/relationships/themeOverride" Target="../theme/themeOverride24.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hemeOverride" Target="../theme/themeOverride2.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audio" Target="../media/audio1.wav"/><Relationship Id="rId1" Type="http://schemas.openxmlformats.org/officeDocument/2006/relationships/themeOverride" Target="../theme/themeOverride25.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audio" Target="../media/audio1.wav"/><Relationship Id="rId1" Type="http://schemas.openxmlformats.org/officeDocument/2006/relationships/themeOverride" Target="../theme/themeOverride26.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audio" Target="../media/audio1.wav"/><Relationship Id="rId1" Type="http://schemas.openxmlformats.org/officeDocument/2006/relationships/themeOverride" Target="../theme/themeOverride27.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audio" Target="../media/audio1.wav"/><Relationship Id="rId1" Type="http://schemas.openxmlformats.org/officeDocument/2006/relationships/themeOverride" Target="../theme/themeOverride28.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hemeOverride" Target="../theme/themeOverride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hemeOverride" Target="../theme/themeOverride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hemeOverride" Target="../theme/themeOverride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themeOverride" Target="../theme/themeOverride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themeOverride" Target="../theme/themeOverride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hemeOverride" Target="../theme/themeOverride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hemeOverride" Target="../theme/themeOverride10.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themeOverride" Target="../theme/themeOverride11.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themeOverride" Target="../theme/themeOverride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audio" Target="../media/audio1.wav"/><Relationship Id="rId1" Type="http://schemas.openxmlformats.org/officeDocument/2006/relationships/themeOverride" Target="../theme/themeOverride13.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audio" Target="../media/audio1.wav"/><Relationship Id="rId1" Type="http://schemas.openxmlformats.org/officeDocument/2006/relationships/themeOverride" Target="../theme/themeOverride14.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audio" Target="../media/audio1.wav"/><Relationship Id="rId1" Type="http://schemas.openxmlformats.org/officeDocument/2006/relationships/themeOverride" Target="../theme/themeOverride1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audio" Target="../media/audio1.wav"/><Relationship Id="rId1" Type="http://schemas.openxmlformats.org/officeDocument/2006/relationships/themeOverride" Target="../theme/themeOverride16.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18002F-DC32-4CA8-ABEC-7B388B94EEC2}" type="datetimeFigureOut">
              <a:rPr lang="en-US" smtClean="0"/>
              <a:pPr/>
              <a:t>3/13/2012</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7277F9A-EE4B-4BBF-9597-F0B817D6054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18002F-DC32-4CA8-ABEC-7B388B94EEC2}" type="datetimeFigureOut">
              <a:rPr lang="en-US" smtClean="0"/>
              <a:pPr/>
              <a:t>3/13/2012</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7277F9A-EE4B-4BBF-9597-F0B817D60546}" type="slidenum">
              <a:rPr lang="en-CA" smtClean="0"/>
              <a:pPr/>
              <a:t>‹#›</a:t>
            </a:fld>
            <a:endParaRPr lang="en-C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284333871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455292404"/>
      </p:ext>
    </p:extLst>
  </p:cSld>
  <p:clrMapOvr>
    <a:masterClrMapping/>
  </p:clrMapOvr>
  <p:transition>
    <p:dissolve/>
    <p:sndAc>
      <p:stSnd>
        <p:snd r:embed="rId1" name="cashreg.wav"/>
      </p:st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1992464531"/>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08705028"/>
      </p:ext>
    </p:extLst>
  </p:cSld>
  <p:clrMapOvr>
    <a:masterClrMapping/>
  </p:clrMapOvr>
  <p:transition>
    <p:dissolve/>
    <p:sndAc>
      <p:stSnd>
        <p:snd r:embed="rId1" name="cashreg.wav"/>
      </p:stSnd>
    </p:sndAc>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61633745"/>
      </p:ext>
    </p:extLst>
  </p:cSld>
  <p:clrMapOvr>
    <a:masterClrMapping/>
  </p:clrMapOvr>
  <p:transition>
    <p:dissolve/>
    <p:sndAc>
      <p:stSnd>
        <p:snd r:embed="rId1" name="cashreg.wav"/>
      </p:stSnd>
    </p:sndAc>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270844189"/>
      </p:ext>
    </p:extLst>
  </p:cSld>
  <p:clrMapOvr>
    <a:masterClrMapping/>
  </p:clrMapOvr>
  <p:transition>
    <p:dissolve/>
    <p:sndAc>
      <p:stSnd>
        <p:snd r:embed="rId1" name="cashreg.wav"/>
      </p:stSnd>
    </p:sndAc>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50946849"/>
      </p:ext>
    </p:extLst>
  </p:cSld>
  <p:clrMapOvr>
    <a:masterClrMapping/>
  </p:clrMapOvr>
  <p:transition>
    <p:dissolve/>
    <p:sndAc>
      <p:stSnd>
        <p:snd r:embed="rId1" name="cashreg.wav"/>
      </p:stSnd>
    </p:sndAc>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561025876"/>
      </p:ext>
    </p:extLst>
  </p:cSld>
  <p:clrMapOvr>
    <a:masterClrMapping/>
  </p:clrMapOvr>
  <p:transition>
    <p:dissolve/>
    <p:sndAc>
      <p:stSnd>
        <p:snd r:embed="rId1" name="cashreg.wav"/>
      </p:stSnd>
    </p:sndAc>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915114790"/>
      </p:ext>
    </p:extLst>
  </p:cSld>
  <p:clrMapOvr>
    <a:masterClrMapping/>
  </p:clrMapOvr>
  <p:transition>
    <p:dissolve/>
    <p:sndAc>
      <p:stSnd>
        <p:snd r:embed="rId1" name="cashreg.wav"/>
      </p:stSnd>
    </p:sndAc>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211534265"/>
      </p:ext>
    </p:extLst>
  </p:cSld>
  <p:clrMapOvr>
    <a:masterClrMapping/>
  </p:clrMapOvr>
  <p:transition>
    <p:dissolve/>
    <p:sndAc>
      <p:stSnd>
        <p:snd r:embed="rId1" name="cashreg.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18002F-DC32-4CA8-ABEC-7B388B94EEC2}" type="datetimeFigureOut">
              <a:rPr lang="en-US" smtClean="0"/>
              <a:pPr/>
              <a:t>3/13/2012</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7277F9A-EE4B-4BBF-9597-F0B817D60546}" type="slidenum">
              <a:rPr lang="en-CA" smtClean="0"/>
              <a:pPr/>
              <a:t>‹#›</a:t>
            </a:fld>
            <a:endParaRPr lang="en-C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934158290"/>
      </p:ext>
    </p:extLst>
  </p:cSld>
  <p:clrMapOvr>
    <a:masterClrMapping/>
  </p:clrMapOvr>
  <p:transition>
    <p:dissolve/>
    <p:sndAc>
      <p:stSnd>
        <p:snd r:embed="rId1" name="cashreg.wav"/>
      </p:stSnd>
    </p:sndAc>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2243966458"/>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939452988"/>
      </p:ext>
    </p:extLst>
  </p:cSld>
  <p:clrMapOvr>
    <a:masterClrMapping/>
  </p:clrMapOvr>
  <p:transition>
    <p:dissolve/>
    <p:sndAc>
      <p:stSnd>
        <p:snd r:embed="rId1" name="cashreg.wav"/>
      </p:stSnd>
    </p:sndAc>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2318106531"/>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049071571"/>
      </p:ext>
    </p:extLst>
  </p:cSld>
  <p:clrMapOvr>
    <a:masterClrMapping/>
  </p:clrMapOvr>
  <p:transition>
    <p:dissolve/>
    <p:sndAc>
      <p:stSnd>
        <p:snd r:embed="rId1" name="cashreg.wav"/>
      </p:stSnd>
    </p:sndAc>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606609798"/>
      </p:ext>
    </p:extLst>
  </p:cSld>
  <p:clrMapOvr>
    <a:masterClrMapping/>
  </p:clrMapOvr>
  <p:transition>
    <p:dissolve/>
    <p:sndAc>
      <p:stSnd>
        <p:snd r:embed="rId1" name="cashreg.wav"/>
      </p:stSnd>
    </p:sndAc>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839639237"/>
      </p:ext>
    </p:extLst>
  </p:cSld>
  <p:clrMapOvr>
    <a:masterClrMapping/>
  </p:clrMapOvr>
  <p:transition>
    <p:dissolve/>
    <p:sndAc>
      <p:stSnd>
        <p:snd r:embed="rId1" name="cashreg.wav"/>
      </p:stSnd>
    </p:sndAc>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241475863"/>
      </p:ext>
    </p:extLst>
  </p:cSld>
  <p:clrMapOvr>
    <a:masterClrMapping/>
  </p:clrMapOvr>
  <p:transition>
    <p:dissolve/>
    <p:sndAc>
      <p:stSnd>
        <p:snd r:embed="rId1" name="cashreg.wav"/>
      </p:stSnd>
    </p:sndAc>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167174561"/>
      </p:ext>
    </p:extLst>
  </p:cSld>
  <p:clrMapOvr>
    <a:masterClrMapping/>
  </p:clrMapOvr>
  <p:transition>
    <p:dissolve/>
    <p:sndAc>
      <p:stSnd>
        <p:snd r:embed="rId1" name="cashreg.wav"/>
      </p:stSnd>
    </p:sndAc>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723613380"/>
      </p:ext>
    </p:extLst>
  </p:cSld>
  <p:clrMapOvr>
    <a:masterClrMapping/>
  </p:clrMapOvr>
  <p:transition>
    <p:dissolve/>
    <p:sndAc>
      <p:stSnd>
        <p:snd r:embed="rId1" name="cashreg.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3241815641"/>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177649532"/>
      </p:ext>
    </p:extLst>
  </p:cSld>
  <p:clrMapOvr>
    <a:masterClrMapping/>
  </p:clrMapOvr>
  <p:transition>
    <p:dissolve/>
    <p:sndAc>
      <p:stSnd>
        <p:snd r:embed="rId1" name="cashreg.wav"/>
      </p:stSnd>
    </p:sndAc>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729442944"/>
      </p:ext>
    </p:extLst>
  </p:cSld>
  <p:clrMapOvr>
    <a:masterClrMapping/>
  </p:clrMapOvr>
  <p:transition>
    <p:dissolve/>
    <p:sndAc>
      <p:stSnd>
        <p:snd r:embed="rId1" name="cashreg.wav"/>
      </p:stSnd>
    </p:sndAc>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171592086"/>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378482979"/>
      </p:ext>
    </p:extLst>
  </p:cSld>
  <p:clrMapOvr>
    <a:masterClrMapping/>
  </p:clrMapOvr>
  <p:transition>
    <p:dissolve/>
    <p:sndAc>
      <p:stSnd>
        <p:snd r:embed="rId1" name="cashreg.wav"/>
      </p:stSnd>
    </p:sndAc>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310411901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211114600"/>
      </p:ext>
    </p:extLst>
  </p:cSld>
  <p:clrMapOvr>
    <a:masterClrMapping/>
  </p:clrMapOvr>
  <p:transition>
    <p:dissolve/>
    <p:sndAc>
      <p:stSnd>
        <p:snd r:embed="rId1" name="cashreg.wav"/>
      </p:stSnd>
    </p:sndAc>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188958429"/>
      </p:ext>
    </p:extLst>
  </p:cSld>
  <p:clrMapOvr>
    <a:masterClrMapping/>
  </p:clrMapOvr>
  <p:transition>
    <p:dissolve/>
    <p:sndAc>
      <p:stSnd>
        <p:snd r:embed="rId1" name="cashreg.wav"/>
      </p:stSnd>
    </p:sndAc>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605710821"/>
      </p:ext>
    </p:extLst>
  </p:cSld>
  <p:clrMapOvr>
    <a:masterClrMapping/>
  </p:clrMapOvr>
  <p:transition>
    <p:dissolve/>
    <p:sndAc>
      <p:stSnd>
        <p:snd r:embed="rId1" name="cashreg.wav"/>
      </p:stSnd>
    </p:sndAc>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171187391"/>
      </p:ext>
    </p:extLst>
  </p:cSld>
  <p:clrMapOvr>
    <a:masterClrMapping/>
  </p:clrMapOvr>
  <p:transition>
    <p:dissolve/>
    <p:sndAc>
      <p:stSnd>
        <p:snd r:embed="rId1" name="cashreg.wav"/>
      </p:stSnd>
    </p:sndAc>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934865445"/>
      </p:ext>
    </p:extLst>
  </p:cSld>
  <p:clrMapOvr>
    <a:masterClrMapping/>
  </p:clrMapOvr>
  <p:transition>
    <p:dissolve/>
    <p:sndAc>
      <p:stSnd>
        <p:snd r:embed="rId1" name="cashreg.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969975781"/>
      </p:ext>
    </p:extLst>
  </p:cSld>
  <p:clrMapOvr>
    <a:masterClrMapping/>
  </p:clrMapOvr>
  <p:transition>
    <p:dissolve/>
    <p:sndAc>
      <p:stSnd>
        <p:snd r:embed="rId1" name="cashreg.wav"/>
      </p:stSnd>
    </p:sndAc>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317472133"/>
      </p:ext>
    </p:extLst>
  </p:cSld>
  <p:clrMapOvr>
    <a:masterClrMapping/>
  </p:clrMapOvr>
  <p:transition>
    <p:dissolve/>
    <p:sndAc>
      <p:stSnd>
        <p:snd r:embed="rId1" name="cashreg.wav"/>
      </p:stSnd>
    </p:sndAc>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508320221"/>
      </p:ext>
    </p:extLst>
  </p:cSld>
  <p:clrMapOvr>
    <a:masterClrMapping/>
  </p:clrMapOvr>
  <p:transition>
    <p:dissolve/>
    <p:sndAc>
      <p:stSnd>
        <p:snd r:embed="rId1" name="cashreg.wav"/>
      </p:stSnd>
    </p:sndAc>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330933901"/>
      </p:ext>
    </p:extLst>
  </p:cSld>
  <p:clrMapOvr>
    <a:masterClrMapping/>
  </p:clrMapOvr>
  <p:transition>
    <p:dissolve/>
    <p:sndAc>
      <p:stSnd>
        <p:snd r:embed="rId1" name="cashreg.wav"/>
      </p:stSnd>
    </p:sndAc>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2107859339"/>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880287816"/>
      </p:ext>
    </p:extLst>
  </p:cSld>
  <p:clrMapOvr>
    <a:masterClrMapping/>
  </p:clrMapOvr>
  <p:transition>
    <p:dissolve/>
    <p:sndAc>
      <p:stSnd>
        <p:snd r:embed="rId1" name="cashreg.wav"/>
      </p:stSnd>
    </p:sndAc>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651714471"/>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392553225"/>
      </p:ext>
    </p:extLst>
  </p:cSld>
  <p:clrMapOvr>
    <a:masterClrMapping/>
  </p:clrMapOvr>
  <p:transition>
    <p:dissolve/>
    <p:sndAc>
      <p:stSnd>
        <p:snd r:embed="rId1" name="cashreg.wav"/>
      </p:stSnd>
    </p:sndAc>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857139762"/>
      </p:ext>
    </p:extLst>
  </p:cSld>
  <p:clrMapOvr>
    <a:masterClrMapping/>
  </p:clrMapOvr>
  <p:transition>
    <p:dissolve/>
    <p:sndAc>
      <p:stSnd>
        <p:snd r:embed="rId1" name="cashreg.wav"/>
      </p:stSnd>
    </p:sndAc>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307067574"/>
      </p:ext>
    </p:extLst>
  </p:cSld>
  <p:clrMapOvr>
    <a:masterClrMapping/>
  </p:clrMapOvr>
  <p:transition>
    <p:dissolve/>
    <p:sndAc>
      <p:stSnd>
        <p:snd r:embed="rId1" name="cashreg.wav"/>
      </p:stSnd>
    </p:sndAc>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513262371"/>
      </p:ext>
    </p:extLst>
  </p:cSld>
  <p:clrMapOvr>
    <a:masterClrMapping/>
  </p:clrMapOvr>
  <p:transition>
    <p:dissolve/>
    <p:sndAc>
      <p:stSnd>
        <p:snd r:embed="rId1" name="cashreg.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2524557091"/>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654603652"/>
      </p:ext>
    </p:extLst>
  </p:cSld>
  <p:clrMapOvr>
    <a:masterClrMapping/>
  </p:clrMapOvr>
  <p:transition>
    <p:dissolve/>
    <p:sndAc>
      <p:stSnd>
        <p:snd r:embed="rId1" name="cashreg.wav"/>
      </p:stSnd>
    </p:sndAc>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141068184"/>
      </p:ext>
    </p:extLst>
  </p:cSld>
  <p:clrMapOvr>
    <a:masterClrMapping/>
  </p:clrMapOvr>
  <p:transition>
    <p:dissolve/>
    <p:sndAc>
      <p:stSnd>
        <p:snd r:embed="rId1" name="cashreg.wav"/>
      </p:stSnd>
    </p:sndAc>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61181426"/>
      </p:ext>
    </p:extLst>
  </p:cSld>
  <p:clrMapOvr>
    <a:masterClrMapping/>
  </p:clrMapOvr>
  <p:transition>
    <p:dissolve/>
    <p:sndAc>
      <p:stSnd>
        <p:snd r:embed="rId1" name="cashreg.wav"/>
      </p:stSnd>
    </p:sndAc>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885993036"/>
      </p:ext>
    </p:extLst>
  </p:cSld>
  <p:clrMapOvr>
    <a:masterClrMapping/>
  </p:clrMapOvr>
  <p:transition>
    <p:dissolve/>
    <p:sndAc>
      <p:stSnd>
        <p:snd r:embed="rId1" name="cashreg.wav"/>
      </p:stSnd>
    </p:sndAc>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2515988037"/>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47251852"/>
      </p:ext>
    </p:extLst>
  </p:cSld>
  <p:clrMapOvr>
    <a:masterClrMapping/>
  </p:clrMapOvr>
  <p:transition>
    <p:dissolve/>
    <p:sndAc>
      <p:stSnd>
        <p:snd r:embed="rId1" name="cashreg.wav"/>
      </p:stSnd>
    </p:sndAc>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1662834551"/>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148112988"/>
      </p:ext>
    </p:extLst>
  </p:cSld>
  <p:clrMapOvr>
    <a:masterClrMapping/>
  </p:clrMapOvr>
  <p:transition>
    <p:dissolve/>
    <p:sndAc>
      <p:stSnd>
        <p:snd r:embed="rId1" name="cashreg.wav"/>
      </p:stSnd>
    </p:sndAc>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282664167"/>
      </p:ext>
    </p:extLst>
  </p:cSld>
  <p:clrMapOvr>
    <a:masterClrMapping/>
  </p:clrMapOvr>
  <p:transition>
    <p:dissolve/>
    <p:sndAc>
      <p:stSnd>
        <p:snd r:embed="rId1" name="cashreg.wav"/>
      </p:stSnd>
    </p:sndAc>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023473709"/>
      </p:ext>
    </p:extLst>
  </p:cSld>
  <p:clrMapOvr>
    <a:masterClrMapping/>
  </p:clrMapOvr>
  <p:transition>
    <p:dissolve/>
    <p:sndAc>
      <p:stSnd>
        <p:snd r:embed="rId1" name="cashreg.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890241993"/>
      </p:ext>
    </p:extLst>
  </p:cSld>
  <p:clrMapOvr>
    <a:masterClrMapping/>
  </p:clrMapOvr>
  <p:transition>
    <p:dissolve/>
    <p:sndAc>
      <p:stSnd>
        <p:snd r:embed="rId1" name="cashreg.wav"/>
      </p:stSnd>
    </p:sndAc>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956255343"/>
      </p:ext>
    </p:extLst>
  </p:cSld>
  <p:clrMapOvr>
    <a:masterClrMapping/>
  </p:clrMapOvr>
  <p:transition>
    <p:dissolve/>
    <p:sndAc>
      <p:stSnd>
        <p:snd r:embed="rId1" name="cashreg.wav"/>
      </p:stSnd>
    </p:sndAc>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623031349"/>
      </p:ext>
    </p:extLst>
  </p:cSld>
  <p:clrMapOvr>
    <a:masterClrMapping/>
  </p:clrMapOvr>
  <p:transition>
    <p:dissolve/>
    <p:sndAc>
      <p:stSnd>
        <p:snd r:embed="rId1" name="cashreg.wav"/>
      </p:stSnd>
    </p:sndAc>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712805655"/>
      </p:ext>
    </p:extLst>
  </p:cSld>
  <p:clrMapOvr>
    <a:masterClrMapping/>
  </p:clrMapOvr>
  <p:transition>
    <p:dissolve/>
    <p:sndAc>
      <p:stSnd>
        <p:snd r:embed="rId1" name="cashreg.wav"/>
      </p:stSnd>
    </p:sndAc>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724516936"/>
      </p:ext>
    </p:extLst>
  </p:cSld>
  <p:clrMapOvr>
    <a:masterClrMapping/>
  </p:clrMapOvr>
  <p:transition>
    <p:dissolve/>
    <p:sndAc>
      <p:stSnd>
        <p:snd r:embed="rId1" name="cashreg.wav"/>
      </p:stSnd>
    </p:sndAc>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918387580"/>
      </p:ext>
    </p:extLst>
  </p:cSld>
  <p:clrMapOvr>
    <a:masterClrMapping/>
  </p:clrMapOvr>
  <p:transition>
    <p:dissolve/>
    <p:sndAc>
      <p:stSnd>
        <p:snd r:embed="rId1" name="cashreg.wav"/>
      </p:stSnd>
    </p:sndAc>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520941503"/>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572218685"/>
      </p:ext>
    </p:extLst>
  </p:cSld>
  <p:clrMapOvr>
    <a:masterClrMapping/>
  </p:clrMapOvr>
  <p:transition>
    <p:dissolve/>
    <p:sndAc>
      <p:stSnd>
        <p:snd r:embed="rId1" name="cashreg.wav"/>
      </p:stSnd>
    </p:sndAc>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3083528198"/>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955736337"/>
      </p:ext>
    </p:extLst>
  </p:cSld>
  <p:clrMapOvr>
    <a:masterClrMapping/>
  </p:clrMapOvr>
  <p:transition>
    <p:dissolve/>
    <p:sndAc>
      <p:stSnd>
        <p:snd r:embed="rId1" name="cashreg.wav"/>
      </p:stSnd>
    </p:sndAc>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26875500"/>
      </p:ext>
    </p:extLst>
  </p:cSld>
  <p:clrMapOvr>
    <a:masterClrMapping/>
  </p:clrMapOvr>
  <p:transition>
    <p:dissolve/>
    <p:sndAc>
      <p:stSnd>
        <p:snd r:embed="rId1" name="cashreg.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86492475"/>
      </p:ext>
    </p:extLst>
  </p:cSld>
  <p:clrMapOvr>
    <a:masterClrMapping/>
  </p:clrMapOvr>
  <p:transition>
    <p:dissolve/>
    <p:sndAc>
      <p:stSnd>
        <p:snd r:embed="rId1" name="cashreg.wav"/>
      </p:stSnd>
    </p:sndAc>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934177376"/>
      </p:ext>
    </p:extLst>
  </p:cSld>
  <p:clrMapOvr>
    <a:masterClrMapping/>
  </p:clrMapOvr>
  <p:transition>
    <p:dissolve/>
    <p:sndAc>
      <p:stSnd>
        <p:snd r:embed="rId1" name="cashreg.wav"/>
      </p:stSnd>
    </p:sndAc>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216013498"/>
      </p:ext>
    </p:extLst>
  </p:cSld>
  <p:clrMapOvr>
    <a:masterClrMapping/>
  </p:clrMapOvr>
  <p:transition>
    <p:dissolve/>
    <p:sndAc>
      <p:stSnd>
        <p:snd r:embed="rId1" name="cashreg.wav"/>
      </p:stSnd>
    </p:sndAc>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002665320"/>
      </p:ext>
    </p:extLst>
  </p:cSld>
  <p:clrMapOvr>
    <a:masterClrMapping/>
  </p:clrMapOvr>
  <p:transition>
    <p:dissolve/>
    <p:sndAc>
      <p:stSnd>
        <p:snd r:embed="rId1" name="cashreg.wav"/>
      </p:stSnd>
    </p:sndAc>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781435612"/>
      </p:ext>
    </p:extLst>
  </p:cSld>
  <p:clrMapOvr>
    <a:masterClrMapping/>
  </p:clrMapOvr>
  <p:transition>
    <p:dissolve/>
    <p:sndAc>
      <p:stSnd>
        <p:snd r:embed="rId1" name="cashreg.wav"/>
      </p:stSnd>
    </p:sndAc>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612535215"/>
      </p:ext>
    </p:extLst>
  </p:cSld>
  <p:clrMapOvr>
    <a:masterClrMapping/>
  </p:clrMapOvr>
  <p:transition>
    <p:dissolve/>
    <p:sndAc>
      <p:stSnd>
        <p:snd r:embed="rId1" name="cashreg.wav"/>
      </p:stSnd>
    </p:sndAc>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077248605"/>
      </p:ext>
    </p:extLst>
  </p:cSld>
  <p:clrMapOvr>
    <a:masterClrMapping/>
  </p:clrMapOvr>
  <p:transition>
    <p:dissolve/>
    <p:sndAc>
      <p:stSnd>
        <p:snd r:embed="rId1" name="cashreg.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920848824"/>
      </p:ext>
    </p:extLst>
  </p:cSld>
  <p:clrMapOvr>
    <a:masterClrMapping/>
  </p:clrMapOvr>
  <p:transition>
    <p:dissolve/>
    <p:sndAc>
      <p:stSnd>
        <p:snd r:embed="rId1" name="cashreg.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437268745"/>
      </p:ext>
    </p:extLst>
  </p:cSld>
  <p:clrMapOvr>
    <a:masterClrMapping/>
  </p:clrMapOvr>
  <p:transition>
    <p:dissolve/>
    <p:sndAc>
      <p:stSnd>
        <p:snd r:embed="rId1" name="cashreg.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768114832"/>
      </p:ext>
    </p:extLst>
  </p:cSld>
  <p:clrMapOvr>
    <a:masterClrMapping/>
  </p:clrMapOvr>
  <p:transition>
    <p:dissolve/>
    <p:sndAc>
      <p:stSnd>
        <p:snd r:embed="rId1" name="cashreg.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18002F-DC32-4CA8-ABEC-7B388B94EEC2}" type="datetimeFigureOut">
              <a:rPr lang="en-US" smtClean="0"/>
              <a:pPr/>
              <a:t>3/13/2012</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7277F9A-EE4B-4BBF-9597-F0B817D60546}" type="slidenum">
              <a:rPr lang="en-CA" smtClean="0"/>
              <a:pPr/>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822487767"/>
      </p:ext>
    </p:extLst>
  </p:cSld>
  <p:clrMapOvr>
    <a:masterClrMapping/>
  </p:clrMapOvr>
  <p:transition>
    <p:dissolve/>
    <p:sndAc>
      <p:stSnd>
        <p:snd r:embed="rId1" name="cashreg.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473396734"/>
      </p:ext>
    </p:extLst>
  </p:cSld>
  <p:clrMapOvr>
    <a:masterClrMapping/>
  </p:clrMapOvr>
  <p:transition>
    <p:dissolve/>
    <p:sndAc>
      <p:stSnd>
        <p:snd r:embed="rId1" name="cashreg.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688538337"/>
      </p:ext>
    </p:extLst>
  </p:cSld>
  <p:clrMapOvr>
    <a:masterClrMapping/>
  </p:clrMapOvr>
  <p:transition>
    <p:dissolve/>
    <p:sndAc>
      <p:stSnd>
        <p:snd r:embed="rId1" name="cashreg.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1650430749"/>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690144344"/>
      </p:ext>
    </p:extLst>
  </p:cSld>
  <p:clrMapOvr>
    <a:masterClrMapping/>
  </p:clrMapOvr>
  <p:transition>
    <p:dissolve/>
    <p:sndAc>
      <p:stSnd>
        <p:snd r:embed="rId1" name="cashreg.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189666169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030481938"/>
      </p:ext>
    </p:extLst>
  </p:cSld>
  <p:clrMapOvr>
    <a:masterClrMapping/>
  </p:clrMapOvr>
  <p:transition>
    <p:dissolve/>
    <p:sndAc>
      <p:stSnd>
        <p:snd r:embed="rId1" name="cashreg.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015185429"/>
      </p:ext>
    </p:extLst>
  </p:cSld>
  <p:clrMapOvr>
    <a:masterClrMapping/>
  </p:clrMapOvr>
  <p:transition>
    <p:dissolve/>
    <p:sndAc>
      <p:stSnd>
        <p:snd r:embed="rId1" name="cashreg.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135855841"/>
      </p:ext>
    </p:extLst>
  </p:cSld>
  <p:clrMapOvr>
    <a:masterClrMapping/>
  </p:clrMapOvr>
  <p:transition>
    <p:dissolve/>
    <p:sndAc>
      <p:stSnd>
        <p:snd r:embed="rId1" name="cashreg.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561040948"/>
      </p:ext>
    </p:extLst>
  </p:cSld>
  <p:clrMapOvr>
    <a:masterClrMapping/>
  </p:clrMapOvr>
  <p:transition>
    <p:dissolve/>
    <p:sndAc>
      <p:stSnd>
        <p:snd r:embed="rId1" name="cashreg.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818002F-DC32-4CA8-ABEC-7B388B94EEC2}" type="datetimeFigureOut">
              <a:rPr lang="en-US" smtClean="0"/>
              <a:pPr/>
              <a:t>3/13/2012</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7277F9A-EE4B-4BBF-9597-F0B817D60546}"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699541056"/>
      </p:ext>
    </p:extLst>
  </p:cSld>
  <p:clrMapOvr>
    <a:masterClrMapping/>
  </p:clrMapOvr>
  <p:transition>
    <p:dissolve/>
    <p:sndAc>
      <p:stSnd>
        <p:snd r:embed="rId1" name="cashreg.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045835526"/>
      </p:ext>
    </p:extLst>
  </p:cSld>
  <p:clrMapOvr>
    <a:masterClrMapping/>
  </p:clrMapOvr>
  <p:transition>
    <p:dissolve/>
    <p:sndAc>
      <p:stSnd>
        <p:snd r:embed="rId1" name="cashreg.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850751748"/>
      </p:ext>
    </p:extLst>
  </p:cSld>
  <p:clrMapOvr>
    <a:masterClrMapping/>
  </p:clrMapOvr>
  <p:transition>
    <p:dissolve/>
    <p:sndAc>
      <p:stSnd>
        <p:snd r:embed="rId1" name="cashreg.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333248738"/>
      </p:ext>
    </p:extLst>
  </p:cSld>
  <p:clrMapOvr>
    <a:masterClrMapping/>
  </p:clrMapOvr>
  <p:transition>
    <p:dissolve/>
    <p:sndAc>
      <p:stSnd>
        <p:snd r:embed="rId1" name="cashreg.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405606809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702551623"/>
      </p:ext>
    </p:extLst>
  </p:cSld>
  <p:clrMapOvr>
    <a:masterClrMapping/>
  </p:clrMapOvr>
  <p:transition>
    <p:dissolve/>
    <p:sndAc>
      <p:stSnd>
        <p:snd r:embed="rId1" name="cashreg.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407300188"/>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205094635"/>
      </p:ext>
    </p:extLst>
  </p:cSld>
  <p:clrMapOvr>
    <a:masterClrMapping/>
  </p:clrMapOvr>
  <p:transition>
    <p:dissolve/>
    <p:sndAc>
      <p:stSnd>
        <p:snd r:embed="rId1" name="cashreg.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695412793"/>
      </p:ext>
    </p:extLst>
  </p:cSld>
  <p:clrMapOvr>
    <a:masterClrMapping/>
  </p:clrMapOvr>
  <p:transition>
    <p:dissolve/>
    <p:sndAc>
      <p:stSnd>
        <p:snd r:embed="rId1" name="cashreg.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812515462"/>
      </p:ext>
    </p:extLst>
  </p:cSld>
  <p:clrMapOvr>
    <a:masterClrMapping/>
  </p:clrMapOvr>
  <p:transition>
    <p:dissolve/>
    <p:sndAc>
      <p:stSnd>
        <p:snd r:embed="rId1" name="cashreg.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18002F-DC32-4CA8-ABEC-7B388B94EEC2}" type="datetimeFigureOut">
              <a:rPr lang="en-US" smtClean="0"/>
              <a:pPr/>
              <a:t>3/13/2012</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7277F9A-EE4B-4BBF-9597-F0B817D60546}" type="slidenum">
              <a:rPr lang="en-CA" smtClean="0"/>
              <a:pPr/>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946614522"/>
      </p:ext>
    </p:extLst>
  </p:cSld>
  <p:clrMapOvr>
    <a:masterClrMapping/>
  </p:clrMapOvr>
  <p:transition>
    <p:dissolve/>
    <p:sndAc>
      <p:stSnd>
        <p:snd r:embed="rId1" name="cashreg.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653233320"/>
      </p:ext>
    </p:extLst>
  </p:cSld>
  <p:clrMapOvr>
    <a:masterClrMapping/>
  </p:clrMapOvr>
  <p:transition>
    <p:dissolve/>
    <p:sndAc>
      <p:stSnd>
        <p:snd r:embed="rId1" name="cashreg.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157160695"/>
      </p:ext>
    </p:extLst>
  </p:cSld>
  <p:clrMapOvr>
    <a:masterClrMapping/>
  </p:clrMapOvr>
  <p:transition>
    <p:dissolve/>
    <p:sndAc>
      <p:stSnd>
        <p:snd r:embed="rId1" name="cashreg.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317937192"/>
      </p:ext>
    </p:extLst>
  </p:cSld>
  <p:clrMapOvr>
    <a:masterClrMapping/>
  </p:clrMapOvr>
  <p:transition>
    <p:dissolve/>
    <p:sndAc>
      <p:stSnd>
        <p:snd r:embed="rId1" name="cashreg.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505589224"/>
      </p:ext>
    </p:extLst>
  </p:cSld>
  <p:clrMapOvr>
    <a:masterClrMapping/>
  </p:clrMapOvr>
  <p:transition>
    <p:dissolve/>
    <p:sndAc>
      <p:stSnd>
        <p:snd r:embed="rId1" name="cashreg.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1292882595"/>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705477985"/>
      </p:ext>
    </p:extLst>
  </p:cSld>
  <p:clrMapOvr>
    <a:masterClrMapping/>
  </p:clrMapOvr>
  <p:transition>
    <p:dissolve/>
    <p:sndAc>
      <p:stSnd>
        <p:snd r:embed="rId1" name="cashreg.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50411021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215125111"/>
      </p:ext>
    </p:extLst>
  </p:cSld>
  <p:clrMapOvr>
    <a:masterClrMapping/>
  </p:clrMapOvr>
  <p:transition>
    <p:dissolve/>
    <p:sndAc>
      <p:stSnd>
        <p:snd r:embed="rId1" name="cashreg.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075673154"/>
      </p:ext>
    </p:extLst>
  </p:cSld>
  <p:clrMapOvr>
    <a:masterClrMapping/>
  </p:clrMapOvr>
  <p:transition>
    <p:dissolve/>
    <p:sndAc>
      <p:stSnd>
        <p:snd r:embed="rId1" name="cashreg.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18002F-DC32-4CA8-ABEC-7B388B94EEC2}" type="datetimeFigureOut">
              <a:rPr lang="en-US" smtClean="0"/>
              <a:pPr/>
              <a:t>3/13/2012</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27277F9A-EE4B-4BBF-9597-F0B817D60546}"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069142976"/>
      </p:ext>
    </p:extLst>
  </p:cSld>
  <p:clrMapOvr>
    <a:masterClrMapping/>
  </p:clrMapOvr>
  <p:transition>
    <p:dissolve/>
    <p:sndAc>
      <p:stSnd>
        <p:snd r:embed="rId1" name="cashreg.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560920772"/>
      </p:ext>
    </p:extLst>
  </p:cSld>
  <p:clrMapOvr>
    <a:masterClrMapping/>
  </p:clrMapOvr>
  <p:transition>
    <p:dissolve/>
    <p:sndAc>
      <p:stSnd>
        <p:snd r:embed="rId1" name="cashreg.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320080962"/>
      </p:ext>
    </p:extLst>
  </p:cSld>
  <p:clrMapOvr>
    <a:masterClrMapping/>
  </p:clrMapOvr>
  <p:transition>
    <p:dissolve/>
    <p:sndAc>
      <p:stSnd>
        <p:snd r:embed="rId1" name="cashreg.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319690866"/>
      </p:ext>
    </p:extLst>
  </p:cSld>
  <p:clrMapOvr>
    <a:masterClrMapping/>
  </p:clrMapOvr>
  <p:transition>
    <p:dissolve/>
    <p:sndAc>
      <p:stSnd>
        <p:snd r:embed="rId1" name="cashreg.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318698610"/>
      </p:ext>
    </p:extLst>
  </p:cSld>
  <p:clrMapOvr>
    <a:masterClrMapping/>
  </p:clrMapOvr>
  <p:transition>
    <p:dissolve/>
    <p:sndAc>
      <p:stSnd>
        <p:snd r:embed="rId1" name="cashreg.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496465014"/>
      </p:ext>
    </p:extLst>
  </p:cSld>
  <p:clrMapOvr>
    <a:masterClrMapping/>
  </p:clrMapOvr>
  <p:transition>
    <p:dissolve/>
    <p:sndAc>
      <p:stSnd>
        <p:snd r:embed="rId1" name="cashreg.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1002616827"/>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787319845"/>
      </p:ext>
    </p:extLst>
  </p:cSld>
  <p:clrMapOvr>
    <a:masterClrMapping/>
  </p:clrMapOvr>
  <p:transition>
    <p:dissolve/>
    <p:sndAc>
      <p:stSnd>
        <p:snd r:embed="rId1" name="cashreg.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542342352"/>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693644972"/>
      </p:ext>
    </p:extLst>
  </p:cSld>
  <p:clrMapOvr>
    <a:masterClrMapping/>
  </p:clrMapOvr>
  <p:transition>
    <p:dissolve/>
    <p:sndAc>
      <p:stSnd>
        <p:snd r:embed="rId1" name="cashreg.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818002F-DC32-4CA8-ABEC-7B388B94EEC2}" type="datetimeFigureOut">
              <a:rPr lang="en-US" smtClean="0"/>
              <a:pPr/>
              <a:t>3/13/2012</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27277F9A-EE4B-4BBF-9597-F0B817D60546}" type="slidenum">
              <a:rPr lang="en-CA" smtClean="0"/>
              <a:pPr/>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534045909"/>
      </p:ext>
    </p:extLst>
  </p:cSld>
  <p:clrMapOvr>
    <a:masterClrMapping/>
  </p:clrMapOvr>
  <p:transition>
    <p:dissolve/>
    <p:sndAc>
      <p:stSnd>
        <p:snd r:embed="rId1" name="cashreg.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600926906"/>
      </p:ext>
    </p:extLst>
  </p:cSld>
  <p:clrMapOvr>
    <a:masterClrMapping/>
  </p:clrMapOvr>
  <p:transition>
    <p:dissolve/>
    <p:sndAc>
      <p:stSnd>
        <p:snd r:embed="rId1" name="cashreg.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377140920"/>
      </p:ext>
    </p:extLst>
  </p:cSld>
  <p:clrMapOvr>
    <a:masterClrMapping/>
  </p:clrMapOvr>
  <p:transition>
    <p:dissolve/>
    <p:sndAc>
      <p:stSnd>
        <p:snd r:embed="rId1" name="cashreg.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177237307"/>
      </p:ext>
    </p:extLst>
  </p:cSld>
  <p:clrMapOvr>
    <a:masterClrMapping/>
  </p:clrMapOvr>
  <p:transition>
    <p:dissolve/>
    <p:sndAc>
      <p:stSnd>
        <p:snd r:embed="rId1" name="cashreg.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094980717"/>
      </p:ext>
    </p:extLst>
  </p:cSld>
  <p:clrMapOvr>
    <a:masterClrMapping/>
  </p:clrMapOvr>
  <p:transition>
    <p:dissolve/>
    <p:sndAc>
      <p:stSnd>
        <p:snd r:embed="rId1" name="cashreg.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689697515"/>
      </p:ext>
    </p:extLst>
  </p:cSld>
  <p:clrMapOvr>
    <a:masterClrMapping/>
  </p:clrMapOvr>
  <p:transition>
    <p:dissolve/>
    <p:sndAc>
      <p:stSnd>
        <p:snd r:embed="rId1" name="cashreg.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397409938"/>
      </p:ext>
    </p:extLst>
  </p:cSld>
  <p:clrMapOvr>
    <a:masterClrMapping/>
  </p:clrMapOvr>
  <p:transition>
    <p:dissolve/>
    <p:sndAc>
      <p:stSnd>
        <p:snd r:embed="rId1" name="cashreg.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2362803479"/>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671951877"/>
      </p:ext>
    </p:extLst>
  </p:cSld>
  <p:clrMapOvr>
    <a:masterClrMapping/>
  </p:clrMapOvr>
  <p:transition>
    <p:dissolve/>
    <p:sndAc>
      <p:stSnd>
        <p:snd r:embed="rId1" name="cashreg.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3564756538"/>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18002F-DC32-4CA8-ABEC-7B388B94EEC2}" type="datetimeFigureOut">
              <a:rPr lang="en-US" smtClean="0"/>
              <a:pPr/>
              <a:t>3/13/2012</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27277F9A-EE4B-4BBF-9597-F0B817D60546}" type="slidenum">
              <a:rPr lang="en-CA" smtClean="0"/>
              <a:pPr/>
              <a:t>‹#›</a:t>
            </a:fld>
            <a:endParaRPr lang="en-C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450166952"/>
      </p:ext>
    </p:extLst>
  </p:cSld>
  <p:clrMapOvr>
    <a:masterClrMapping/>
  </p:clrMapOvr>
  <p:transition>
    <p:dissolve/>
    <p:sndAc>
      <p:stSnd>
        <p:snd r:embed="rId1" name="cashreg.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030846765"/>
      </p:ext>
    </p:extLst>
  </p:cSld>
  <p:clrMapOvr>
    <a:masterClrMapping/>
  </p:clrMapOvr>
  <p:transition>
    <p:dissolve/>
    <p:sndAc>
      <p:stSnd>
        <p:snd r:embed="rId1" name="cashreg.wav"/>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288847328"/>
      </p:ext>
    </p:extLst>
  </p:cSld>
  <p:clrMapOvr>
    <a:masterClrMapping/>
  </p:clrMapOvr>
  <p:transition>
    <p:dissolve/>
    <p:sndAc>
      <p:stSnd>
        <p:snd r:embed="rId1" name="cashreg.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897973470"/>
      </p:ext>
    </p:extLst>
  </p:cSld>
  <p:clrMapOvr>
    <a:masterClrMapping/>
  </p:clrMapOvr>
  <p:transition>
    <p:dissolve/>
    <p:sndAc>
      <p:stSnd>
        <p:snd r:embed="rId1" name="cashreg.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093937347"/>
      </p:ext>
    </p:extLst>
  </p:cSld>
  <p:clrMapOvr>
    <a:masterClrMapping/>
  </p:clrMapOvr>
  <p:transition>
    <p:dissolve/>
    <p:sndAc>
      <p:stSnd>
        <p:snd r:embed="rId1" name="cashreg.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532340603"/>
      </p:ext>
    </p:extLst>
  </p:cSld>
  <p:clrMapOvr>
    <a:masterClrMapping/>
  </p:clrMapOvr>
  <p:transition>
    <p:dissolve/>
    <p:sndAc>
      <p:stSnd>
        <p:snd r:embed="rId1" name="cashreg.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596312582"/>
      </p:ext>
    </p:extLst>
  </p:cSld>
  <p:clrMapOvr>
    <a:masterClrMapping/>
  </p:clrMapOvr>
  <p:transition>
    <p:dissolve/>
    <p:sndAc>
      <p:stSnd>
        <p:snd r:embed="rId1" name="cashreg.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661866472"/>
      </p:ext>
    </p:extLst>
  </p:cSld>
  <p:clrMapOvr>
    <a:masterClrMapping/>
  </p:clrMapOvr>
  <p:transition>
    <p:dissolve/>
    <p:sndAc>
      <p:stSnd>
        <p:snd r:embed="rId1" name="cashreg.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312975347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86738166"/>
      </p:ext>
    </p:extLst>
  </p:cSld>
  <p:clrMapOvr>
    <a:masterClrMapping/>
  </p:clrMapOvr>
  <p:transition>
    <p:dissolve/>
    <p:sndAc>
      <p:stSnd>
        <p:snd r:embed="rId1" name="cashreg.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818002F-DC32-4CA8-ABEC-7B388B94EEC2}" type="datetimeFigureOut">
              <a:rPr lang="en-US" smtClean="0"/>
              <a:pPr/>
              <a:t>3/13/2012</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7277F9A-EE4B-4BBF-9597-F0B817D60546}"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379421848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655018707"/>
      </p:ext>
    </p:extLst>
  </p:cSld>
  <p:clrMapOvr>
    <a:masterClrMapping/>
  </p:clrMapOvr>
  <p:transition>
    <p:dissolve/>
    <p:sndAc>
      <p:stSnd>
        <p:snd r:embed="rId1" name="cashreg.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77275367"/>
      </p:ext>
    </p:extLst>
  </p:cSld>
  <p:clrMapOvr>
    <a:masterClrMapping/>
  </p:clrMapOvr>
  <p:transition>
    <p:dissolve/>
    <p:sndAc>
      <p:stSnd>
        <p:snd r:embed="rId1" name="cashreg.wav"/>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902367720"/>
      </p:ext>
    </p:extLst>
  </p:cSld>
  <p:clrMapOvr>
    <a:masterClrMapping/>
  </p:clrMapOvr>
  <p:transition>
    <p:dissolve/>
    <p:sndAc>
      <p:stSnd>
        <p:snd r:embed="rId1" name="cashreg.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131022726"/>
      </p:ext>
    </p:extLst>
  </p:cSld>
  <p:clrMapOvr>
    <a:masterClrMapping/>
  </p:clrMapOvr>
  <p:transition>
    <p:dissolve/>
    <p:sndAc>
      <p:stSnd>
        <p:snd r:embed="rId1" name="cashreg.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309199688"/>
      </p:ext>
    </p:extLst>
  </p:cSld>
  <p:clrMapOvr>
    <a:masterClrMapping/>
  </p:clrMapOvr>
  <p:transition>
    <p:dissolve/>
    <p:sndAc>
      <p:stSnd>
        <p:snd r:embed="rId1" name="cashreg.wav"/>
      </p:st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68058332"/>
      </p:ext>
    </p:extLst>
  </p:cSld>
  <p:clrMapOvr>
    <a:masterClrMapping/>
  </p:clrMapOvr>
  <p:transition>
    <p:dissolve/>
    <p:sndAc>
      <p:stSnd>
        <p:snd r:embed="rId1" name="cashreg.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3323888027"/>
      </p:ext>
    </p:extLst>
  </p:cSld>
  <p:clrMapOvr>
    <a:masterClrMapping/>
  </p:clrMapOvr>
  <p:transition>
    <p:dissolve/>
    <p:sndAc>
      <p:stSnd>
        <p:snd r:embed="rId1" name="cashreg.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238586011"/>
      </p:ext>
    </p:extLst>
  </p:cSld>
  <p:clrMapOvr>
    <a:masterClrMapping/>
  </p:clrMapOvr>
  <p:transition>
    <p:dissolve/>
    <p:sndAc>
      <p:stSnd>
        <p:snd r:embed="rId1" name="cashreg.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3442914502"/>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18002F-DC32-4CA8-ABEC-7B388B94EEC2}" type="datetimeFigureOut">
              <a:rPr lang="en-US" smtClean="0"/>
              <a:pPr/>
              <a:t>3/13/2012</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7277F9A-EE4B-4BBF-9597-F0B817D60546}"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304082843"/>
      </p:ext>
    </p:extLst>
  </p:cSld>
  <p:clrMapOvr>
    <a:masterClrMapping/>
  </p:clrMapOvr>
  <p:transition>
    <p:dissolve/>
    <p:sndAc>
      <p:stSnd>
        <p:snd r:embed="rId1" name="cashreg.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3/13/2012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2702897156"/>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4279649209"/>
      </p:ext>
    </p:extLst>
  </p:cSld>
  <p:clrMapOvr>
    <a:masterClrMapping/>
  </p:clrMapOvr>
  <p:transition>
    <p:dissolve/>
    <p:sndAc>
      <p:stSnd>
        <p:snd r:embed="rId1" name="cashreg.wav"/>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021234913"/>
      </p:ext>
    </p:extLst>
  </p:cSld>
  <p:clrMapOvr>
    <a:masterClrMapping/>
  </p:clrMapOvr>
  <p:transition>
    <p:dissolve/>
    <p:sndAc>
      <p:stSnd>
        <p:snd r:embed="rId1" name="cashreg.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697896484"/>
      </p:ext>
    </p:extLst>
  </p:cSld>
  <p:clrMapOvr>
    <a:masterClrMapping/>
  </p:clrMapOvr>
  <p:transition>
    <p:dissolve/>
    <p:sndAc>
      <p:stSnd>
        <p:snd r:embed="rId1" name="cashreg.wav"/>
      </p:st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789146535"/>
      </p:ext>
    </p:extLst>
  </p:cSld>
  <p:clrMapOvr>
    <a:masterClrMapping/>
  </p:clrMapOvr>
  <p:transition>
    <p:dissolve/>
    <p:sndAc>
      <p:stSnd>
        <p:snd r:embed="rId1" name="cashreg.wav"/>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2036784417"/>
      </p:ext>
    </p:extLst>
  </p:cSld>
  <p:clrMapOvr>
    <a:masterClrMapping/>
  </p:clrMapOvr>
  <p:transition>
    <p:dissolve/>
    <p:sndAc>
      <p:stSnd>
        <p:snd r:embed="rId1" name="cashreg.wav"/>
      </p:stSnd>
    </p:sndAc>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178676503"/>
      </p:ext>
    </p:extLst>
  </p:cSld>
  <p:clrMapOvr>
    <a:masterClrMapping/>
  </p:clrMapOvr>
  <p:transition>
    <p:dissolve/>
    <p:sndAc>
      <p:stSnd>
        <p:snd r:embed="rId1" name="cashreg.wav"/>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285003337"/>
      </p:ext>
    </p:extLst>
  </p:cSld>
  <p:clrMapOvr>
    <a:masterClrMapping/>
  </p:clrMapOvr>
  <p:transition>
    <p:dissolve/>
    <p:sndAc>
      <p:stSnd>
        <p:snd r:embed="rId1" name="cashreg.wav"/>
      </p:st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xmlns="" val="1308251773"/>
      </p:ext>
    </p:extLst>
  </p:cSld>
  <p:clrMapOvr>
    <a:masterClrMapping/>
  </p:clrMapOvr>
  <p:transition>
    <p:dissolve/>
    <p:sndAc>
      <p:stSnd>
        <p:snd r:embed="rId1" name="cashreg.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audio" Target="../media/audio1.wav"/><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audio" Target="../media/audio1.wav"/><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audio" Target="../media/audio1.wav"/><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audio" Target="../media/audio1.wav"/><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audio" Target="../media/audio1.wav"/><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audio" Target="../media/audio1.wav"/><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audio" Target="../media/audio1.wav"/><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audio" Target="../media/audio1.wav"/><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audio" Target="../media/audio1.wav"/><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audio" Target="../media/audio1.wav"/><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818002F-DC32-4CA8-ABEC-7B388B94EEC2}" type="datetimeFigureOut">
              <a:rPr lang="en-US" smtClean="0"/>
              <a:pPr/>
              <a:t>3/13/2012</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7277F9A-EE4B-4BBF-9597-F0B817D6054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386428364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129457899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6116380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207281047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16307026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230429820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4603352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33836561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33153364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26234962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4289334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41755751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152722444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3/13/2012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xmlns="" val="36135758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4.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5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Exploring Globalization</a:t>
            </a:r>
            <a:endParaRPr lang="en-CA" dirty="0"/>
          </a:p>
        </p:txBody>
      </p:sp>
      <p:sp>
        <p:nvSpPr>
          <p:cNvPr id="3" name="Subtitle 2"/>
          <p:cNvSpPr>
            <a:spLocks noGrp="1"/>
          </p:cNvSpPr>
          <p:nvPr>
            <p:ph type="subTitle" idx="1"/>
          </p:nvPr>
        </p:nvSpPr>
        <p:spPr/>
        <p:txBody>
          <a:bodyPr/>
          <a:lstStyle/>
          <a:p>
            <a:r>
              <a:rPr lang="en-CA" dirty="0" smtClean="0"/>
              <a:t>Related Issue One</a:t>
            </a:r>
          </a:p>
          <a:p>
            <a:r>
              <a:rPr lang="en-CA" dirty="0" smtClean="0"/>
              <a:t>Exam Review</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1"/>
            <a:r>
              <a:rPr lang="en-CA" dirty="0" smtClean="0"/>
              <a:t>Communication Technology – Advances in digital technology has revolutionized the way that information and ideas travel around the world</a:t>
            </a:r>
          </a:p>
          <a:p>
            <a:pPr lvl="1"/>
            <a:endParaRPr lang="en-CA" dirty="0" smtClean="0"/>
          </a:p>
          <a:p>
            <a:pPr lvl="1"/>
            <a:endParaRPr lang="en-CA" dirty="0" smtClean="0"/>
          </a:p>
          <a:p>
            <a:pPr lvl="1"/>
            <a:r>
              <a:rPr lang="en-CA" dirty="0" smtClean="0"/>
              <a:t>Media – Increased availability and affordability of various media (</a:t>
            </a:r>
            <a:r>
              <a:rPr lang="en-CA" dirty="0" err="1" smtClean="0"/>
              <a:t>tv</a:t>
            </a:r>
            <a:r>
              <a:rPr lang="en-CA" dirty="0" smtClean="0"/>
              <a:t>, music, movies, newspapers, internet) have a dramatic impact on peoples understanding of the world and identity.</a:t>
            </a:r>
          </a:p>
          <a:p>
            <a:pPr lvl="1"/>
            <a:endParaRPr lang="en-CA" dirty="0" smtClean="0"/>
          </a:p>
          <a:p>
            <a:pPr lvl="1"/>
            <a:endParaRPr lang="en-CA" dirty="0" smtClean="0"/>
          </a:p>
          <a:p>
            <a:pPr lvl="2"/>
            <a:r>
              <a:rPr lang="en-CA" dirty="0" smtClean="0"/>
              <a:t>Key Term Media Concentration – The ownership of media companies is increasingly in the hands of a few large corporations</a:t>
            </a:r>
          </a:p>
          <a:p>
            <a:pPr lvl="2"/>
            <a:r>
              <a:rPr lang="en-CA" dirty="0" smtClean="0"/>
              <a:t>Key Term Media Convergence – the use of electronic technology to integrate newspapers, books, </a:t>
            </a:r>
            <a:r>
              <a:rPr lang="en-CA" dirty="0" err="1" smtClean="0"/>
              <a:t>tv</a:t>
            </a:r>
            <a:r>
              <a:rPr lang="en-CA" dirty="0" smtClean="0"/>
              <a:t> and the internet.</a:t>
            </a:r>
          </a:p>
        </p:txBody>
      </p:sp>
      <p:sp>
        <p:nvSpPr>
          <p:cNvPr id="2" name="Title 1"/>
          <p:cNvSpPr>
            <a:spLocks noGrp="1"/>
          </p:cNvSpPr>
          <p:nvPr>
            <p:ph type="title"/>
          </p:nvPr>
        </p:nvSpPr>
        <p:spPr/>
        <p:txBody>
          <a:bodyPr>
            <a:normAutofit fontScale="90000"/>
          </a:bodyPr>
          <a:lstStyle/>
          <a:p>
            <a:r>
              <a:rPr lang="en-CA" dirty="0" smtClean="0"/>
              <a:t>Chapter Two: Identity and the Forces of Globalization</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Dimensions of Globalization (economic, social, political, environmental)</a:t>
            </a:r>
          </a:p>
          <a:p>
            <a:pPr lvl="2"/>
            <a:r>
              <a:rPr lang="en-CA" dirty="0" smtClean="0"/>
              <a:t>Key Term: Economies of Scale – savings that come from producing, using, and buying things in large quantities</a:t>
            </a:r>
          </a:p>
          <a:p>
            <a:pPr lvl="2"/>
            <a:r>
              <a:rPr lang="en-CA" dirty="0" smtClean="0"/>
              <a:t>Key Term: WTO – (World Trade Organization) An organization of 150 countries that governs trade</a:t>
            </a:r>
          </a:p>
          <a:p>
            <a:pPr lvl="2"/>
            <a:r>
              <a:rPr lang="en-CA" dirty="0" smtClean="0"/>
              <a:t>Key Term: Biodiversity – variety in plant and animal species</a:t>
            </a:r>
          </a:p>
          <a:p>
            <a:pPr lvl="2"/>
            <a:endParaRPr lang="en-CA" dirty="0" smtClean="0"/>
          </a:p>
          <a:p>
            <a:pPr lvl="2"/>
            <a:endParaRPr lang="en-CA" dirty="0"/>
          </a:p>
        </p:txBody>
      </p:sp>
      <p:sp>
        <p:nvSpPr>
          <p:cNvPr id="2" name="Title 1"/>
          <p:cNvSpPr>
            <a:spLocks noGrp="1"/>
          </p:cNvSpPr>
          <p:nvPr>
            <p:ph type="title"/>
          </p:nvPr>
        </p:nvSpPr>
        <p:spPr/>
        <p:txBody>
          <a:bodyPr>
            <a:normAutofit fontScale="90000"/>
          </a:bodyPr>
          <a:lstStyle/>
          <a:p>
            <a:r>
              <a:rPr lang="en-CA" dirty="0" smtClean="0"/>
              <a:t>Chapter Two: Identity and the Forces of Globalization</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Banana Wars (p. 50)</a:t>
            </a:r>
            <a:endParaRPr lang="en-US" dirty="0"/>
          </a:p>
        </p:txBody>
      </p:sp>
      <p:sp>
        <p:nvSpPr>
          <p:cNvPr id="3" name="Title 2"/>
          <p:cNvSpPr>
            <a:spLocks noGrp="1"/>
          </p:cNvSpPr>
          <p:nvPr>
            <p:ph type="title"/>
          </p:nvPr>
        </p:nvSpPr>
        <p:spPr/>
        <p:txBody>
          <a:bodyPr/>
          <a:lstStyle/>
          <a:p>
            <a:r>
              <a:rPr lang="en-CA" dirty="0" smtClean="0"/>
              <a:t>Contemporary Example</a:t>
            </a:r>
            <a:endParaRPr lang="en-US" dirty="0"/>
          </a:p>
        </p:txBody>
      </p:sp>
      <p:pic>
        <p:nvPicPr>
          <p:cNvPr id="36866" name="Picture 2" descr="http://image.guardian.co.uk/sys-images/Guardian/Documentaries/TextBlocks/1999/03/05/banana_wars.jpg"/>
          <p:cNvPicPr>
            <a:picLocks noChangeAspect="1" noChangeArrowheads="1"/>
          </p:cNvPicPr>
          <p:nvPr/>
        </p:nvPicPr>
        <p:blipFill>
          <a:blip r:embed="rId2" cstate="print"/>
          <a:srcRect/>
          <a:stretch>
            <a:fillRect/>
          </a:stretch>
        </p:blipFill>
        <p:spPr bwMode="auto">
          <a:xfrm>
            <a:off x="1043608" y="2492896"/>
            <a:ext cx="3384376" cy="3384376"/>
          </a:xfrm>
          <a:prstGeom prst="rect">
            <a:avLst/>
          </a:prstGeom>
          <a:noFill/>
        </p:spPr>
      </p:pic>
      <p:pic>
        <p:nvPicPr>
          <p:cNvPr id="36868" name="Picture 4" descr="http://static.letsbuyit.com/filer/images/uk/products/original/136/23/fighting-the-banana-wars-and-other-fairtrade-battles-13623477.jpeg"/>
          <p:cNvPicPr>
            <a:picLocks noChangeAspect="1" noChangeArrowheads="1"/>
          </p:cNvPicPr>
          <p:nvPr/>
        </p:nvPicPr>
        <p:blipFill>
          <a:blip r:embed="rId3" cstate="print"/>
          <a:srcRect/>
          <a:stretch>
            <a:fillRect/>
          </a:stretch>
        </p:blipFill>
        <p:spPr bwMode="auto">
          <a:xfrm>
            <a:off x="5580112" y="1556792"/>
            <a:ext cx="2952750" cy="4762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Challenges of Globalization to identity</a:t>
            </a:r>
          </a:p>
          <a:p>
            <a:pPr lvl="1"/>
            <a:r>
              <a:rPr lang="en-CA" dirty="0" smtClean="0"/>
              <a:t>Homogenization – erases the differences between people making them more similar</a:t>
            </a:r>
          </a:p>
          <a:p>
            <a:pPr lvl="1"/>
            <a:endParaRPr lang="en-CA" dirty="0" smtClean="0"/>
          </a:p>
          <a:p>
            <a:pPr lvl="1"/>
            <a:r>
              <a:rPr lang="en-CA" dirty="0" smtClean="0"/>
              <a:t>Acculturation – the cultural changes that occur when two cultures accommodate or adapt to each other world view.</a:t>
            </a:r>
          </a:p>
          <a:p>
            <a:pPr lvl="1"/>
            <a:endParaRPr lang="en-CA" dirty="0" smtClean="0"/>
          </a:p>
          <a:p>
            <a:pPr lvl="1"/>
            <a:r>
              <a:rPr lang="en-CA" dirty="0" smtClean="0"/>
              <a:t>Accommodation – Accepting and making space for cultural differences</a:t>
            </a:r>
          </a:p>
          <a:p>
            <a:pPr lvl="1"/>
            <a:endParaRPr lang="en-CA" dirty="0" smtClean="0"/>
          </a:p>
          <a:p>
            <a:pPr lvl="1"/>
            <a:r>
              <a:rPr lang="en-CA" dirty="0" smtClean="0"/>
              <a:t>Assimilation – a minority group that is absorbed by a larger culture</a:t>
            </a:r>
          </a:p>
        </p:txBody>
      </p:sp>
      <p:sp>
        <p:nvSpPr>
          <p:cNvPr id="2" name="Title 1"/>
          <p:cNvSpPr>
            <a:spLocks noGrp="1"/>
          </p:cNvSpPr>
          <p:nvPr>
            <p:ph type="title"/>
          </p:nvPr>
        </p:nvSpPr>
        <p:spPr/>
        <p:txBody>
          <a:bodyPr>
            <a:normAutofit fontScale="90000"/>
          </a:bodyPr>
          <a:lstStyle/>
          <a:p>
            <a:r>
              <a:rPr lang="en-CA" dirty="0" smtClean="0"/>
              <a:t>Chapter Two: Identity and the Forces of Globalization</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5194920" cy="4525963"/>
          </a:xfrm>
        </p:spPr>
        <p:txBody>
          <a:bodyPr>
            <a:normAutofit fontScale="77500" lnSpcReduction="20000"/>
          </a:bodyPr>
          <a:lstStyle/>
          <a:p>
            <a:r>
              <a:rPr lang="en-CA" dirty="0" smtClean="0"/>
              <a:t>Responses and opportunities to affirm and promote identity:</a:t>
            </a:r>
          </a:p>
          <a:p>
            <a:endParaRPr lang="en-CA" dirty="0" smtClean="0"/>
          </a:p>
          <a:p>
            <a:pPr lvl="1"/>
            <a:r>
              <a:rPr lang="en-CA" dirty="0" smtClean="0"/>
              <a:t>How do the </a:t>
            </a:r>
            <a:r>
              <a:rPr lang="en-CA" dirty="0" err="1" smtClean="0"/>
              <a:t>Metis</a:t>
            </a:r>
            <a:r>
              <a:rPr lang="en-CA" dirty="0" smtClean="0"/>
              <a:t> use the forces of globalization and dimensions of social studies to respond to the challenges of globalization?</a:t>
            </a:r>
          </a:p>
          <a:p>
            <a:endParaRPr lang="en-CA" dirty="0" smtClean="0"/>
          </a:p>
          <a:p>
            <a:endParaRPr lang="en-CA" dirty="0" smtClean="0"/>
          </a:p>
          <a:p>
            <a:endParaRPr lang="en-CA" dirty="0" smtClean="0"/>
          </a:p>
          <a:p>
            <a:endParaRPr lang="en-CA" dirty="0" smtClean="0"/>
          </a:p>
          <a:p>
            <a:endParaRPr lang="en-CA" dirty="0" smtClean="0"/>
          </a:p>
          <a:p>
            <a:pPr lvl="2"/>
            <a:r>
              <a:rPr lang="en-CA" dirty="0" smtClean="0"/>
              <a:t>Key Term Cultural Revitalization – the process of affirming and promoting individual and collective cultural identity</a:t>
            </a:r>
            <a:endParaRPr lang="en-CA" dirty="0"/>
          </a:p>
        </p:txBody>
      </p:sp>
      <p:sp>
        <p:nvSpPr>
          <p:cNvPr id="2" name="Title 1"/>
          <p:cNvSpPr>
            <a:spLocks noGrp="1"/>
          </p:cNvSpPr>
          <p:nvPr>
            <p:ph type="title"/>
          </p:nvPr>
        </p:nvSpPr>
        <p:spPr/>
        <p:txBody>
          <a:bodyPr>
            <a:normAutofit/>
          </a:bodyPr>
          <a:lstStyle/>
          <a:p>
            <a:r>
              <a:rPr lang="en-CA" dirty="0" smtClean="0"/>
              <a:t>Contemporary Example</a:t>
            </a:r>
            <a:endParaRPr lang="en-CA" dirty="0"/>
          </a:p>
        </p:txBody>
      </p:sp>
      <p:pic>
        <p:nvPicPr>
          <p:cNvPr id="8194" name="Picture 2" descr="http://www.vancouvermetis.com/cel6cookie.png"/>
          <p:cNvPicPr>
            <a:picLocks noChangeAspect="1" noChangeArrowheads="1"/>
          </p:cNvPicPr>
          <p:nvPr/>
        </p:nvPicPr>
        <p:blipFill>
          <a:blip r:embed="rId2" cstate="print"/>
          <a:srcRect/>
          <a:stretch>
            <a:fillRect/>
          </a:stretch>
        </p:blipFill>
        <p:spPr bwMode="auto">
          <a:xfrm>
            <a:off x="5652120" y="1124744"/>
            <a:ext cx="3491880" cy="573325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2"/>
            <a:r>
              <a:rPr lang="en-CA" dirty="0" smtClean="0"/>
              <a:t>Key Term: Digital Divide – the gap that separates people who have </a:t>
            </a:r>
            <a:r>
              <a:rPr lang="en-CA" dirty="0" err="1" smtClean="0"/>
              <a:t>accesss</a:t>
            </a:r>
            <a:r>
              <a:rPr lang="en-CA" dirty="0" smtClean="0"/>
              <a:t> to digital technology from those that do not</a:t>
            </a:r>
          </a:p>
          <a:p>
            <a:pPr lvl="2"/>
            <a:endParaRPr lang="en-CA" dirty="0" smtClean="0"/>
          </a:p>
          <a:p>
            <a:pPr lvl="2"/>
            <a:endParaRPr lang="en-CA" dirty="0" smtClean="0"/>
          </a:p>
          <a:p>
            <a:pPr lvl="2"/>
            <a:endParaRPr lang="en-CA" dirty="0" smtClean="0"/>
          </a:p>
          <a:p>
            <a:pPr lvl="2"/>
            <a:endParaRPr lang="en-CA" dirty="0" smtClean="0"/>
          </a:p>
          <a:p>
            <a:pPr lvl="2"/>
            <a:endParaRPr lang="en-CA" dirty="0" smtClean="0"/>
          </a:p>
          <a:p>
            <a:pPr lvl="2"/>
            <a:endParaRPr lang="en-CA" dirty="0" smtClean="0"/>
          </a:p>
          <a:p>
            <a:pPr lvl="2"/>
            <a:endParaRPr lang="en-CA" dirty="0" smtClean="0"/>
          </a:p>
          <a:p>
            <a:pPr lvl="2"/>
            <a:r>
              <a:rPr lang="en-CA" dirty="0" smtClean="0"/>
              <a:t>Key Term: Propaganda – ideas and information spread to achieve a specific goal</a:t>
            </a:r>
            <a:endParaRPr lang="en-CA" dirty="0"/>
          </a:p>
        </p:txBody>
      </p:sp>
      <p:pic>
        <p:nvPicPr>
          <p:cNvPr id="7170" name="Picture 2" descr="http://www.corante.com/mooreslore/archives/images/digital%20divide%202.jpg"/>
          <p:cNvPicPr>
            <a:picLocks noChangeAspect="1" noChangeArrowheads="1"/>
          </p:cNvPicPr>
          <p:nvPr/>
        </p:nvPicPr>
        <p:blipFill>
          <a:blip r:embed="rId2" cstate="print"/>
          <a:srcRect/>
          <a:stretch>
            <a:fillRect/>
          </a:stretch>
        </p:blipFill>
        <p:spPr bwMode="auto">
          <a:xfrm>
            <a:off x="3779912" y="2132856"/>
            <a:ext cx="3936437" cy="2952328"/>
          </a:xfrm>
          <a:prstGeom prst="rect">
            <a:avLst/>
          </a:prstGeom>
          <a:noFill/>
        </p:spPr>
      </p:pic>
      <p:sp>
        <p:nvSpPr>
          <p:cNvPr id="2" name="Title 1"/>
          <p:cNvSpPr>
            <a:spLocks noGrp="1"/>
          </p:cNvSpPr>
          <p:nvPr>
            <p:ph type="title"/>
          </p:nvPr>
        </p:nvSpPr>
        <p:spPr/>
        <p:txBody>
          <a:bodyPr>
            <a:normAutofit fontScale="90000"/>
          </a:bodyPr>
          <a:lstStyle/>
          <a:p>
            <a:r>
              <a:rPr lang="en-CA" dirty="0" smtClean="0"/>
              <a:t>Chapter Three: Identity, the Media, and Communication Technology</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Marshall McLuhan – Living in the global village (p. 70)</a:t>
            </a:r>
          </a:p>
          <a:p>
            <a:r>
              <a:rPr lang="en-CA" dirty="0" smtClean="0"/>
              <a:t>“The medium is the message”</a:t>
            </a:r>
            <a:endParaRPr lang="en-CA" dirty="0"/>
          </a:p>
        </p:txBody>
      </p:sp>
      <p:sp>
        <p:nvSpPr>
          <p:cNvPr id="2" name="Title 1"/>
          <p:cNvSpPr>
            <a:spLocks noGrp="1"/>
          </p:cNvSpPr>
          <p:nvPr>
            <p:ph type="title"/>
          </p:nvPr>
        </p:nvSpPr>
        <p:spPr/>
        <p:txBody>
          <a:bodyPr>
            <a:normAutofit/>
          </a:bodyPr>
          <a:lstStyle/>
          <a:p>
            <a:r>
              <a:rPr lang="en-CA" dirty="0" smtClean="0"/>
              <a:t>Key Idea</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2"/>
            <a:r>
              <a:rPr lang="en-CA" dirty="0" smtClean="0"/>
              <a:t>Key Term: Techno-isolation – Technology allows people to pursue their own interests to the exclusion of community </a:t>
            </a:r>
            <a:endParaRPr lang="en-CA" dirty="0"/>
          </a:p>
        </p:txBody>
      </p:sp>
      <p:sp>
        <p:nvSpPr>
          <p:cNvPr id="2" name="Title 1"/>
          <p:cNvSpPr>
            <a:spLocks noGrp="1"/>
          </p:cNvSpPr>
          <p:nvPr>
            <p:ph type="title"/>
          </p:nvPr>
        </p:nvSpPr>
        <p:spPr/>
        <p:txBody>
          <a:bodyPr>
            <a:normAutofit fontScale="90000"/>
          </a:bodyPr>
          <a:lstStyle/>
          <a:p>
            <a:r>
              <a:rPr lang="en-CA" dirty="0" smtClean="0"/>
              <a:t>Chapter Three: Identity, the Media, and Communication Technology</a:t>
            </a:r>
            <a:endParaRPr lang="en-CA" dirty="0"/>
          </a:p>
        </p:txBody>
      </p:sp>
      <p:pic>
        <p:nvPicPr>
          <p:cNvPr id="5122" name="Picture 2" descr="http://farm2.static.flickr.com/1186/614298678_e93a6ad73e.jpg"/>
          <p:cNvPicPr>
            <a:picLocks noChangeAspect="1" noChangeArrowheads="1"/>
          </p:cNvPicPr>
          <p:nvPr/>
        </p:nvPicPr>
        <p:blipFill>
          <a:blip r:embed="rId2" cstate="print"/>
          <a:srcRect/>
          <a:stretch>
            <a:fillRect/>
          </a:stretch>
        </p:blipFill>
        <p:spPr bwMode="auto">
          <a:xfrm>
            <a:off x="3707904" y="2892817"/>
            <a:ext cx="4866878" cy="348169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Effects of Technology on Cultural Diversity – we have looked at the effect that technology and media have on cultural diversity and or promoting cultural diversity in our critical challenge.</a:t>
            </a:r>
          </a:p>
          <a:p>
            <a:pPr lvl="2"/>
            <a:r>
              <a:rPr lang="en-CA" dirty="0" smtClean="0"/>
              <a:t>Key Term: Pop Culture – Popular culture or the culture of the people today</a:t>
            </a:r>
          </a:p>
          <a:p>
            <a:pPr lvl="2"/>
            <a:r>
              <a:rPr lang="en-CA" dirty="0" smtClean="0"/>
              <a:t>Key Term: </a:t>
            </a:r>
            <a:r>
              <a:rPr lang="en-CA" dirty="0" err="1" smtClean="0"/>
              <a:t>Universalization</a:t>
            </a:r>
            <a:r>
              <a:rPr lang="en-CA" dirty="0" smtClean="0"/>
              <a:t> of pop culture – global communication allows people to share pop culture trends and leads to cultural homogenization </a:t>
            </a:r>
          </a:p>
          <a:p>
            <a:pPr lvl="2"/>
            <a:r>
              <a:rPr lang="en-CA" dirty="0" smtClean="0"/>
              <a:t>Key Term: Hybridization – Combining elements of two cultures together</a:t>
            </a:r>
          </a:p>
        </p:txBody>
      </p:sp>
      <p:sp>
        <p:nvSpPr>
          <p:cNvPr id="2" name="Title 1"/>
          <p:cNvSpPr>
            <a:spLocks noGrp="1"/>
          </p:cNvSpPr>
          <p:nvPr>
            <p:ph type="title"/>
          </p:nvPr>
        </p:nvSpPr>
        <p:spPr/>
        <p:txBody>
          <a:bodyPr>
            <a:normAutofit fontScale="90000"/>
          </a:bodyPr>
          <a:lstStyle/>
          <a:p>
            <a:r>
              <a:rPr lang="en-CA" dirty="0" smtClean="0"/>
              <a:t>Chapter Three: Identity, the Media, and Communication Technology</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CA" dirty="0" smtClean="0"/>
              <a:t>Hybridization </a:t>
            </a:r>
            <a:endParaRPr lang="en-US" dirty="0"/>
          </a:p>
        </p:txBody>
      </p:sp>
      <p:sp>
        <p:nvSpPr>
          <p:cNvPr id="6" name="Content Placeholder 5"/>
          <p:cNvSpPr>
            <a:spLocks noGrp="1"/>
          </p:cNvSpPr>
          <p:nvPr>
            <p:ph sz="half" idx="2"/>
          </p:nvPr>
        </p:nvSpPr>
        <p:spPr/>
        <p:txBody>
          <a:bodyPr/>
          <a:lstStyle/>
          <a:p>
            <a:r>
              <a:rPr lang="en-CA" dirty="0" err="1" smtClean="0"/>
              <a:t>Universalization</a:t>
            </a:r>
            <a:endParaRPr lang="en-US" dirty="0"/>
          </a:p>
        </p:txBody>
      </p:sp>
      <p:sp>
        <p:nvSpPr>
          <p:cNvPr id="4" name="Title 3"/>
          <p:cNvSpPr>
            <a:spLocks noGrp="1"/>
          </p:cNvSpPr>
          <p:nvPr>
            <p:ph type="title"/>
          </p:nvPr>
        </p:nvSpPr>
        <p:spPr/>
        <p:txBody>
          <a:bodyPr/>
          <a:lstStyle/>
          <a:p>
            <a:r>
              <a:rPr lang="en-CA" dirty="0" smtClean="0"/>
              <a:t>Pop Culture and Media</a:t>
            </a:r>
            <a:endParaRPr lang="en-US" dirty="0"/>
          </a:p>
        </p:txBody>
      </p:sp>
      <p:pic>
        <p:nvPicPr>
          <p:cNvPr id="7" name="il_fi" descr="http://www.martinprobinson.com/images/port_sesame_street_international_3.jpg"/>
          <p:cNvPicPr/>
          <p:nvPr/>
        </p:nvPicPr>
        <p:blipFill>
          <a:blip r:embed="rId2" cstate="print"/>
          <a:srcRect/>
          <a:stretch>
            <a:fillRect/>
          </a:stretch>
        </p:blipFill>
        <p:spPr bwMode="auto">
          <a:xfrm>
            <a:off x="467544" y="1988840"/>
            <a:ext cx="4032448" cy="4032448"/>
          </a:xfrm>
          <a:prstGeom prst="rect">
            <a:avLst/>
          </a:prstGeom>
          <a:noFill/>
          <a:ln w="9525">
            <a:noFill/>
            <a:miter lim="800000"/>
            <a:headEnd/>
            <a:tailEnd/>
          </a:ln>
        </p:spPr>
      </p:pic>
      <p:pic>
        <p:nvPicPr>
          <p:cNvPr id="37890" name="Picture 2" descr="http://goldsea.com/Personalities/Jin/rest.jpg"/>
          <p:cNvPicPr>
            <a:picLocks noChangeAspect="1" noChangeArrowheads="1"/>
          </p:cNvPicPr>
          <p:nvPr/>
        </p:nvPicPr>
        <p:blipFill>
          <a:blip r:embed="rId3" cstate="print"/>
          <a:srcRect/>
          <a:stretch>
            <a:fillRect/>
          </a:stretch>
        </p:blipFill>
        <p:spPr bwMode="auto">
          <a:xfrm>
            <a:off x="4644008" y="1988840"/>
            <a:ext cx="4032446" cy="40324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dirty="0" smtClean="0"/>
              <a:t>Factors </a:t>
            </a:r>
            <a:r>
              <a:rPr lang="en-CA" dirty="0" smtClean="0"/>
              <a:t>that shape who you are:</a:t>
            </a:r>
          </a:p>
          <a:p>
            <a:pPr lvl="1"/>
            <a:r>
              <a:rPr lang="en-CA" dirty="0" smtClean="0"/>
              <a:t>Family</a:t>
            </a:r>
          </a:p>
          <a:p>
            <a:pPr lvl="1"/>
            <a:r>
              <a:rPr lang="en-CA" dirty="0" smtClean="0"/>
              <a:t>Friends</a:t>
            </a:r>
          </a:p>
          <a:p>
            <a:pPr lvl="1"/>
            <a:r>
              <a:rPr lang="en-CA" dirty="0" smtClean="0"/>
              <a:t>Language</a:t>
            </a:r>
          </a:p>
          <a:p>
            <a:pPr lvl="1"/>
            <a:r>
              <a:rPr lang="en-CA" dirty="0" smtClean="0"/>
              <a:t>History</a:t>
            </a:r>
          </a:p>
          <a:p>
            <a:pPr lvl="1"/>
            <a:r>
              <a:rPr lang="en-CA" dirty="0" smtClean="0"/>
              <a:t>Role Models</a:t>
            </a:r>
          </a:p>
          <a:p>
            <a:pPr lvl="1"/>
            <a:r>
              <a:rPr lang="en-CA" dirty="0" smtClean="0"/>
              <a:t>Activities</a:t>
            </a:r>
          </a:p>
          <a:p>
            <a:pPr lvl="1"/>
            <a:r>
              <a:rPr lang="en-CA" dirty="0" smtClean="0"/>
              <a:t>Heritage</a:t>
            </a:r>
          </a:p>
          <a:p>
            <a:pPr lvl="1">
              <a:buNone/>
            </a:pPr>
            <a:endParaRPr lang="en-CA" dirty="0" smtClean="0"/>
          </a:p>
          <a:p>
            <a:endParaRPr lang="en-CA" dirty="0"/>
          </a:p>
        </p:txBody>
      </p:sp>
      <p:sp>
        <p:nvSpPr>
          <p:cNvPr id="4" name="Title 3"/>
          <p:cNvSpPr>
            <a:spLocks noGrp="1"/>
          </p:cNvSpPr>
          <p:nvPr>
            <p:ph type="title"/>
          </p:nvPr>
        </p:nvSpPr>
        <p:spPr/>
        <p:txBody>
          <a:bodyPr>
            <a:normAutofit fontScale="90000"/>
          </a:bodyPr>
          <a:lstStyle/>
          <a:p>
            <a:r>
              <a:rPr lang="en-CA" dirty="0" smtClean="0"/>
              <a:t>Chapter One: Globalization and Identity</a:t>
            </a:r>
            <a:endParaRPr lang="en-CA" dirty="0"/>
          </a:p>
        </p:txBody>
      </p:sp>
      <p:pic>
        <p:nvPicPr>
          <p:cNvPr id="19458" name="Picture 2" descr="http://brainstorm-services.com/wcu-2004/art/IDENTITY-MIND-MAP.jpg"/>
          <p:cNvPicPr>
            <a:picLocks noChangeAspect="1" noChangeArrowheads="1"/>
          </p:cNvPicPr>
          <p:nvPr/>
        </p:nvPicPr>
        <p:blipFill>
          <a:blip r:embed="rId2" cstate="print"/>
          <a:srcRect/>
          <a:stretch>
            <a:fillRect/>
          </a:stretch>
        </p:blipFill>
        <p:spPr bwMode="auto">
          <a:xfrm>
            <a:off x="3059832" y="2204864"/>
            <a:ext cx="5734050" cy="3505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Affirming and Promoting Language in a globalizing world. Many people believe increased interdependence and communication will lead to greater understanding and acceptance and more common languages like </a:t>
            </a:r>
            <a:r>
              <a:rPr lang="en-CA" dirty="0" err="1" smtClean="0"/>
              <a:t>english</a:t>
            </a:r>
            <a:r>
              <a:rPr lang="en-CA" dirty="0" smtClean="0"/>
              <a:t>. Other people believe endangering language endangers cultural diversity – languages disappear when to few people speak them. </a:t>
            </a:r>
          </a:p>
          <a:p>
            <a:endParaRPr lang="en-CA" dirty="0" smtClean="0"/>
          </a:p>
          <a:p>
            <a:endParaRPr lang="en-CA" dirty="0" smtClean="0"/>
          </a:p>
          <a:p>
            <a:endParaRPr lang="en-CA" dirty="0" smtClean="0"/>
          </a:p>
        </p:txBody>
      </p:sp>
      <p:sp>
        <p:nvSpPr>
          <p:cNvPr id="2" name="Title 1"/>
          <p:cNvSpPr>
            <a:spLocks noGrp="1"/>
          </p:cNvSpPr>
          <p:nvPr>
            <p:ph type="title"/>
          </p:nvPr>
        </p:nvSpPr>
        <p:spPr/>
        <p:txBody>
          <a:bodyPr>
            <a:normAutofit fontScale="90000"/>
          </a:bodyPr>
          <a:lstStyle/>
          <a:p>
            <a:r>
              <a:rPr lang="en-CA" dirty="0" smtClean="0"/>
              <a:t>Chapter Four: Affirming Identity, Language, and Culture</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How do governments affirm and promote languages and cultures in a globalizing world?</a:t>
            </a:r>
          </a:p>
          <a:p>
            <a:pPr lvl="1"/>
            <a:r>
              <a:rPr lang="en-CA" dirty="0" smtClean="0"/>
              <a:t>Things to review:</a:t>
            </a:r>
          </a:p>
          <a:p>
            <a:pPr lvl="2"/>
            <a:r>
              <a:rPr lang="en-CA" dirty="0" smtClean="0"/>
              <a:t>Cultural Content Laws:</a:t>
            </a:r>
          </a:p>
          <a:p>
            <a:pPr lvl="2"/>
            <a:r>
              <a:rPr lang="en-CA" dirty="0" smtClean="0"/>
              <a:t>CRTC:</a:t>
            </a:r>
          </a:p>
          <a:p>
            <a:pPr lvl="2"/>
            <a:r>
              <a:rPr lang="en-CA" dirty="0" smtClean="0"/>
              <a:t>Cultural Diversity:</a:t>
            </a:r>
          </a:p>
          <a:p>
            <a:r>
              <a:rPr lang="en-CA" dirty="0" smtClean="0"/>
              <a:t>Contemporary Examples</a:t>
            </a:r>
          </a:p>
          <a:p>
            <a:pPr lvl="2"/>
            <a:r>
              <a:rPr lang="en-CA" dirty="0" smtClean="0"/>
              <a:t>Endangered Languages and the dominance of English</a:t>
            </a:r>
          </a:p>
          <a:p>
            <a:pPr lvl="2"/>
            <a:r>
              <a:rPr lang="en-CA" dirty="0" smtClean="0"/>
              <a:t>La </a:t>
            </a:r>
            <a:r>
              <a:rPr lang="en-CA" dirty="0" err="1" smtClean="0"/>
              <a:t>Francophonie</a:t>
            </a:r>
            <a:endParaRPr lang="en-CA" dirty="0" smtClean="0"/>
          </a:p>
          <a:p>
            <a:pPr lvl="2"/>
            <a:r>
              <a:rPr lang="en-CA" dirty="0" smtClean="0"/>
              <a:t>Declaration of the rights of Indigenous peoples</a:t>
            </a:r>
          </a:p>
        </p:txBody>
      </p:sp>
      <p:sp>
        <p:nvSpPr>
          <p:cNvPr id="2" name="Title 1"/>
          <p:cNvSpPr>
            <a:spLocks noGrp="1"/>
          </p:cNvSpPr>
          <p:nvPr>
            <p:ph type="title"/>
          </p:nvPr>
        </p:nvSpPr>
        <p:spPr/>
        <p:txBody>
          <a:bodyPr>
            <a:normAutofit fontScale="90000"/>
          </a:bodyPr>
          <a:lstStyle/>
          <a:p>
            <a:r>
              <a:rPr lang="en-CA" dirty="0" smtClean="0"/>
              <a:t>Chapter Four: Affirming Identity, Language, and Culture</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How do international organizations affirm and promote languages and cultures in a globalizing world?</a:t>
            </a:r>
          </a:p>
          <a:p>
            <a:pPr lvl="1"/>
            <a:r>
              <a:rPr lang="en-CA" dirty="0" smtClean="0"/>
              <a:t>La </a:t>
            </a:r>
            <a:r>
              <a:rPr lang="en-CA" dirty="0" err="1" smtClean="0"/>
              <a:t>Francophonie</a:t>
            </a:r>
            <a:r>
              <a:rPr lang="en-CA" dirty="0" smtClean="0"/>
              <a:t>:</a:t>
            </a:r>
          </a:p>
          <a:p>
            <a:pPr lvl="1"/>
            <a:endParaRPr lang="en-CA" dirty="0" smtClean="0"/>
          </a:p>
          <a:p>
            <a:pPr lvl="1"/>
            <a:endParaRPr lang="en-CA" dirty="0" smtClean="0"/>
          </a:p>
          <a:p>
            <a:pPr lvl="1"/>
            <a:endParaRPr lang="en-CA" dirty="0" smtClean="0"/>
          </a:p>
          <a:p>
            <a:pPr lvl="1"/>
            <a:r>
              <a:rPr lang="en-CA" dirty="0" smtClean="0"/>
              <a:t>Declaration of the Rights of Indigenous Peoples (UN 2006):</a:t>
            </a:r>
          </a:p>
          <a:p>
            <a:pPr lvl="1"/>
            <a:endParaRPr lang="en-CA" dirty="0" smtClean="0"/>
          </a:p>
          <a:p>
            <a:pPr lvl="1"/>
            <a:endParaRPr lang="en-CA" dirty="0" smtClean="0"/>
          </a:p>
          <a:p>
            <a:pPr lvl="2"/>
            <a:r>
              <a:rPr lang="en-CA" dirty="0" smtClean="0"/>
              <a:t>Key term: Cultural diversity</a:t>
            </a:r>
          </a:p>
        </p:txBody>
      </p:sp>
      <p:sp>
        <p:nvSpPr>
          <p:cNvPr id="2" name="Title 1"/>
          <p:cNvSpPr>
            <a:spLocks noGrp="1"/>
          </p:cNvSpPr>
          <p:nvPr>
            <p:ph type="title"/>
          </p:nvPr>
        </p:nvSpPr>
        <p:spPr/>
        <p:txBody>
          <a:bodyPr>
            <a:normAutofit fontScale="90000"/>
          </a:bodyPr>
          <a:lstStyle/>
          <a:p>
            <a:r>
              <a:rPr lang="en-CA" dirty="0" smtClean="0"/>
              <a:t>Chapter Four: Affirming Identity, Language, and Culture</a:t>
            </a:r>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176" y="1371600"/>
            <a:ext cx="7851648" cy="1828800"/>
          </a:xfrm>
          <a:ln>
            <a:miter lim="800000"/>
            <a:headEnd/>
            <a:tailEnd/>
          </a:ln>
        </p:spPr>
        <p:txBody>
          <a:bodyPr anchorCtr="1">
            <a:normAutofit fontScale="90000"/>
          </a:bodyPr>
          <a:lstStyle/>
          <a:p>
            <a:pPr algn="ctr" eaLnBrk="1" fontAlgn="auto" hangingPunct="1">
              <a:spcAft>
                <a:spcPts val="0"/>
              </a:spcAft>
              <a:defRPr/>
            </a:pPr>
            <a:r>
              <a:rPr lang="en-US" dirty="0" smtClean="0"/>
              <a:t>Chapter 4 – </a:t>
            </a:r>
            <a:br>
              <a:rPr lang="en-US" dirty="0" smtClean="0"/>
            </a:br>
            <a:r>
              <a:rPr lang="en-US" dirty="0" smtClean="0"/>
              <a:t>“Affirming Identity, Language and Culture”</a:t>
            </a:r>
            <a:br>
              <a:rPr lang="en-US" dirty="0" smtClean="0"/>
            </a:br>
            <a:endParaRPr lang="en-US" dirty="0"/>
          </a:p>
        </p:txBody>
      </p:sp>
      <p:sp>
        <p:nvSpPr>
          <p:cNvPr id="5123" name="Subtitle 2"/>
          <p:cNvSpPr>
            <a:spLocks noGrp="1"/>
          </p:cNvSpPr>
          <p:nvPr>
            <p:ph type="subTitle" idx="1"/>
          </p:nvPr>
        </p:nvSpPr>
        <p:spPr>
          <a:xfrm>
            <a:off x="533400" y="3228975"/>
            <a:ext cx="7854950" cy="1752600"/>
          </a:xfrm>
        </p:spPr>
        <p:txBody>
          <a:bodyPr/>
          <a:lstStyle/>
          <a:p>
            <a:pPr marR="0" eaLnBrk="1" hangingPunct="1"/>
            <a:r>
              <a:rPr lang="en-US" dirty="0" smtClean="0"/>
              <a:t>Pages 88-109</a:t>
            </a:r>
          </a:p>
          <a:p>
            <a:pPr marR="0" eaLnBrk="1" hangingPunct="1"/>
            <a:r>
              <a:rPr lang="en-US" dirty="0" smtClean="0"/>
              <a:t>Exploring Globalization</a:t>
            </a:r>
          </a:p>
        </p:txBody>
      </p:sp>
    </p:spTree>
    <p:extLst>
      <p:ext uri="{BB962C8B-B14F-4D97-AF65-F5344CB8AC3E}">
        <p14:creationId xmlns:p14="http://schemas.microsoft.com/office/powerpoint/2010/main" xmlns="" val="1406421519"/>
      </p:ext>
    </p:extLst>
  </p:cSld>
  <p:clrMapOvr>
    <a:masterClrMapping/>
  </p:clrMapOvr>
  <p:transition>
    <p:dissolve/>
    <p:sndAc>
      <p:stSnd>
        <p:snd r:embed="rId2" name="cashreg.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Read pages 90-93</a:t>
            </a:r>
            <a:br>
              <a:rPr lang="en-US" dirty="0" smtClean="0"/>
            </a:br>
            <a:endParaRPr lang="en-US" dirty="0"/>
          </a:p>
        </p:txBody>
      </p:sp>
      <p:sp>
        <p:nvSpPr>
          <p:cNvPr id="3" name="Content Placeholder 2"/>
          <p:cNvSpPr>
            <a:spLocks noGrp="1"/>
          </p:cNvSpPr>
          <p:nvPr>
            <p:ph idx="1"/>
          </p:nvPr>
        </p:nvSpPr>
        <p:spPr/>
        <p:txBody>
          <a:bodyPr/>
          <a:lstStyle/>
          <a:p>
            <a:pPr eaLnBrk="1" hangingPunct="1"/>
            <a:r>
              <a:rPr lang="en-US" dirty="0" smtClean="0"/>
              <a:t>To some people Language is identity</a:t>
            </a:r>
          </a:p>
          <a:p>
            <a:pPr eaLnBrk="1" hangingPunct="1"/>
            <a:r>
              <a:rPr lang="en-US" dirty="0" smtClean="0"/>
              <a:t>Do you feel that way?</a:t>
            </a:r>
          </a:p>
          <a:p>
            <a:pPr eaLnBrk="1" hangingPunct="1"/>
            <a:r>
              <a:rPr lang="en-US" dirty="0" smtClean="0"/>
              <a:t>Experts believe that there are between 6000-7000 languages spoken on Earth.</a:t>
            </a:r>
          </a:p>
          <a:p>
            <a:pPr eaLnBrk="1" hangingPunct="1"/>
            <a:r>
              <a:rPr lang="en-US" dirty="0" smtClean="0"/>
              <a:t>And that about 1 language disappears each week.</a:t>
            </a:r>
          </a:p>
          <a:p>
            <a:pPr eaLnBrk="1" hangingPunct="1"/>
            <a:r>
              <a:rPr lang="en-US" dirty="0" smtClean="0"/>
              <a:t>However, some languages are still being discovered in remote areas.</a:t>
            </a:r>
          </a:p>
        </p:txBody>
      </p:sp>
    </p:spTree>
    <p:extLst>
      <p:ext uri="{BB962C8B-B14F-4D97-AF65-F5344CB8AC3E}">
        <p14:creationId xmlns:p14="http://schemas.microsoft.com/office/powerpoint/2010/main" xmlns="" val="793582719"/>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iterate type="wd">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iterate type="wd">
                                    <p:tmPct val="10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287655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Of these 6000 languages 96% are spoken by only 4% of the population.</a:t>
            </a:r>
            <a:br>
              <a:rPr lang="en-US" dirty="0" smtClean="0"/>
            </a:br>
            <a:endParaRPr lang="en-US" dirty="0"/>
          </a:p>
        </p:txBody>
      </p:sp>
      <p:sp>
        <p:nvSpPr>
          <p:cNvPr id="3" name="Content Placeholder 2"/>
          <p:cNvSpPr>
            <a:spLocks noGrp="1"/>
          </p:cNvSpPr>
          <p:nvPr>
            <p:ph idx="1"/>
          </p:nvPr>
        </p:nvSpPr>
        <p:spPr>
          <a:xfrm>
            <a:off x="457200" y="3810000"/>
            <a:ext cx="8229600" cy="2514600"/>
          </a:xfrm>
        </p:spPr>
        <p:txBody>
          <a:bodyPr/>
          <a:lstStyle/>
          <a:p>
            <a:pPr eaLnBrk="1" hangingPunct="1"/>
            <a:r>
              <a:rPr lang="en-US" dirty="0" smtClean="0"/>
              <a:t>What does that mean?</a:t>
            </a:r>
          </a:p>
          <a:p>
            <a:pPr eaLnBrk="1" hangingPunct="1"/>
            <a:r>
              <a:rPr lang="en-US" dirty="0" smtClean="0"/>
              <a:t>Most of the languages are endangered.</a:t>
            </a:r>
          </a:p>
          <a:p>
            <a:pPr eaLnBrk="1" hangingPunct="1"/>
            <a:r>
              <a:rPr lang="en-US" dirty="0" smtClean="0"/>
              <a:t>For example, ‘</a:t>
            </a:r>
            <a:r>
              <a:rPr lang="en-US" dirty="0" err="1" smtClean="0"/>
              <a:t>Ubykh</a:t>
            </a:r>
            <a:r>
              <a:rPr lang="en-US" dirty="0" smtClean="0"/>
              <a:t>’ died in 1992 when the last person able to speak it died in Russia.</a:t>
            </a:r>
          </a:p>
        </p:txBody>
      </p:sp>
      <p:pic>
        <p:nvPicPr>
          <p:cNvPr id="7172" name="Picture 3" descr="TevfikEsenc196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2057400"/>
            <a:ext cx="1219200"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TextBox 4"/>
          <p:cNvSpPr txBox="1">
            <a:spLocks noChangeArrowheads="1"/>
          </p:cNvSpPr>
          <p:nvPr/>
        </p:nvSpPr>
        <p:spPr bwMode="auto">
          <a:xfrm>
            <a:off x="6629400" y="3657600"/>
            <a:ext cx="1981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400">
                <a:solidFill>
                  <a:prstClr val="black"/>
                </a:solidFill>
                <a:latin typeface="Constantia" pitchFamily="18" charset="0"/>
              </a:rPr>
              <a:t>Tevfik Esenc 1904-1992</a:t>
            </a:r>
          </a:p>
        </p:txBody>
      </p:sp>
    </p:spTree>
    <p:extLst>
      <p:ext uri="{BB962C8B-B14F-4D97-AF65-F5344CB8AC3E}">
        <p14:creationId xmlns:p14="http://schemas.microsoft.com/office/powerpoint/2010/main" xmlns="" val="36298505"/>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04850"/>
            <a:ext cx="8229600" cy="1733550"/>
          </a:xfrm>
        </p:spPr>
        <p:txBody>
          <a:bodyPr/>
          <a:lstStyle/>
          <a:p>
            <a:pPr eaLnBrk="1" hangingPunct="1"/>
            <a:r>
              <a:rPr lang="en-US" dirty="0" smtClean="0"/>
              <a:t>What are the top 3 languages in terms of number of speakers?</a:t>
            </a:r>
          </a:p>
        </p:txBody>
      </p:sp>
      <p:sp>
        <p:nvSpPr>
          <p:cNvPr id="3" name="Content Placeholder 2"/>
          <p:cNvSpPr>
            <a:spLocks noGrp="1"/>
          </p:cNvSpPr>
          <p:nvPr>
            <p:ph idx="1"/>
          </p:nvPr>
        </p:nvSpPr>
        <p:spPr>
          <a:xfrm>
            <a:off x="457200" y="2819400"/>
            <a:ext cx="8229600" cy="3505200"/>
          </a:xfrm>
        </p:spPr>
        <p:txBody>
          <a:bodyPr/>
          <a:lstStyle/>
          <a:p>
            <a:pPr eaLnBrk="1" hangingPunct="1"/>
            <a:r>
              <a:rPr lang="en-US" dirty="0" smtClean="0"/>
              <a:t>Chinese</a:t>
            </a:r>
          </a:p>
          <a:p>
            <a:pPr eaLnBrk="1" hangingPunct="1"/>
            <a:r>
              <a:rPr lang="en-US" dirty="0" smtClean="0"/>
              <a:t>English</a:t>
            </a:r>
          </a:p>
          <a:p>
            <a:pPr eaLnBrk="1" hangingPunct="1"/>
            <a:r>
              <a:rPr lang="en-US" dirty="0" smtClean="0"/>
              <a:t>Spanish</a:t>
            </a:r>
          </a:p>
        </p:txBody>
      </p:sp>
      <p:pic>
        <p:nvPicPr>
          <p:cNvPr id="8196" name="Picture 3" descr="_40996746_tibet_bucks416.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3276600"/>
            <a:ext cx="39624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43377315"/>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arabicletters.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3810000"/>
            <a:ext cx="3382963"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57200" y="838200"/>
            <a:ext cx="5334000" cy="5715000"/>
          </a:xfrm>
        </p:spPr>
        <p:txBody>
          <a:bodyPr/>
          <a:lstStyle/>
          <a:p>
            <a:pPr eaLnBrk="1" hangingPunct="1"/>
            <a:r>
              <a:rPr lang="en-US" dirty="0" smtClean="0"/>
              <a:t>Why is English the dominant language?</a:t>
            </a:r>
          </a:p>
          <a:p>
            <a:pPr eaLnBrk="1" hangingPunct="1"/>
            <a:r>
              <a:rPr lang="en-US" dirty="0" smtClean="0"/>
              <a:t>It is the most common in the business, scientific research, pop culture, and the internet and World Wide Web.</a:t>
            </a:r>
          </a:p>
          <a:p>
            <a:pPr eaLnBrk="1" hangingPunct="1"/>
            <a:r>
              <a:rPr lang="en-US" dirty="0" smtClean="0"/>
              <a:t>The internet is designed to use the Roman alphabet (a, b, c, d….) not characters used in other languages such as Arabic, Russian, Chinese or Japanese.</a:t>
            </a:r>
          </a:p>
          <a:p>
            <a:pPr eaLnBrk="1" hangingPunct="1"/>
            <a:r>
              <a:rPr lang="en-US" dirty="0" smtClean="0"/>
              <a:t>What does this mean?</a:t>
            </a:r>
          </a:p>
          <a:p>
            <a:pPr eaLnBrk="1" hangingPunct="1"/>
            <a:r>
              <a:rPr lang="en-US" dirty="0" smtClean="0"/>
              <a:t>Most people can’t benefit from it.</a:t>
            </a:r>
          </a:p>
        </p:txBody>
      </p:sp>
    </p:spTree>
    <p:extLst>
      <p:ext uri="{BB962C8B-B14F-4D97-AF65-F5344CB8AC3E}">
        <p14:creationId xmlns:p14="http://schemas.microsoft.com/office/powerpoint/2010/main" xmlns="" val="3775896007"/>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iterate type="wd">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iterate type="wd">
                                    <p:tmPct val="10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However!</a:t>
            </a:r>
          </a:p>
        </p:txBody>
      </p:sp>
      <p:sp>
        <p:nvSpPr>
          <p:cNvPr id="3" name="Content Placeholder 2"/>
          <p:cNvSpPr>
            <a:spLocks noGrp="1"/>
          </p:cNvSpPr>
          <p:nvPr>
            <p:ph idx="1"/>
          </p:nvPr>
        </p:nvSpPr>
        <p:spPr/>
        <p:txBody>
          <a:bodyPr/>
          <a:lstStyle/>
          <a:p>
            <a:pPr eaLnBrk="1" hangingPunct="1"/>
            <a:r>
              <a:rPr lang="en-US" dirty="0" smtClean="0"/>
              <a:t>The number of people who grow up speaking English as their first language is declining!</a:t>
            </a:r>
          </a:p>
          <a:p>
            <a:pPr eaLnBrk="1" hangingPunct="1"/>
            <a:r>
              <a:rPr lang="en-US" dirty="0" smtClean="0"/>
              <a:t>9% of the world population now speaks English as their first language and it is expected to drop to 5% in 2050.</a:t>
            </a:r>
          </a:p>
          <a:p>
            <a:pPr eaLnBrk="1" hangingPunct="1"/>
            <a:r>
              <a:rPr lang="en-US" dirty="0" smtClean="0"/>
              <a:t>In 2006 what was the world’s largest language group, in terms of first language speakers?</a:t>
            </a:r>
          </a:p>
          <a:p>
            <a:pPr eaLnBrk="1" hangingPunct="1"/>
            <a:r>
              <a:rPr lang="en-US" dirty="0" smtClean="0"/>
              <a:t>Mandarin Chinese.</a:t>
            </a:r>
          </a:p>
        </p:txBody>
      </p:sp>
    </p:spTree>
    <p:extLst>
      <p:ext uri="{BB962C8B-B14F-4D97-AF65-F5344CB8AC3E}">
        <p14:creationId xmlns:p14="http://schemas.microsoft.com/office/powerpoint/2010/main" xmlns="" val="693500391"/>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iterate type="wd">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428750"/>
          </a:xfrm>
        </p:spPr>
        <p:txBody>
          <a:bodyPr>
            <a:normAutofit fontScale="90000"/>
          </a:bodyPr>
          <a:lstStyle/>
          <a:p>
            <a:pPr eaLnBrk="1" fontAlgn="auto" hangingPunct="1">
              <a:spcAft>
                <a:spcPts val="0"/>
              </a:spcAft>
              <a:defRPr/>
            </a:pPr>
            <a:r>
              <a:rPr lang="en-US" dirty="0" smtClean="0"/>
              <a:t>Read ‘Magic Carpet’ page 93- Exploring Globalization</a:t>
            </a:r>
            <a:endParaRPr lang="en-US" dirty="0"/>
          </a:p>
        </p:txBody>
      </p:sp>
      <p:sp>
        <p:nvSpPr>
          <p:cNvPr id="3" name="Content Placeholder 2"/>
          <p:cNvSpPr>
            <a:spLocks noGrp="1"/>
          </p:cNvSpPr>
          <p:nvPr>
            <p:ph idx="1"/>
          </p:nvPr>
        </p:nvSpPr>
        <p:spPr>
          <a:xfrm>
            <a:off x="457200" y="2438400"/>
            <a:ext cx="8229600" cy="3886200"/>
          </a:xfrm>
        </p:spPr>
        <p:txBody>
          <a:bodyPr/>
          <a:lstStyle/>
          <a:p>
            <a:pPr eaLnBrk="1" hangingPunct="1"/>
            <a:r>
              <a:rPr lang="en-US" dirty="0" smtClean="0"/>
              <a:t>Discuss ‘Reflect and Respond’ on page 93- Exploring Globalization.</a:t>
            </a:r>
          </a:p>
        </p:txBody>
      </p:sp>
      <p:pic>
        <p:nvPicPr>
          <p:cNvPr id="11268" name="Picture 3" descr="mperkins.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600" y="3276600"/>
            <a:ext cx="22860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7143770"/>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How do you express who you are as an individual?</a:t>
            </a:r>
          </a:p>
          <a:p>
            <a:pPr lvl="1"/>
            <a:r>
              <a:rPr lang="en-CA" dirty="0" smtClean="0"/>
              <a:t>Traditions </a:t>
            </a:r>
            <a:r>
              <a:rPr lang="en-CA" dirty="0" err="1" smtClean="0"/>
              <a:t>eg</a:t>
            </a:r>
            <a:r>
              <a:rPr lang="en-CA" dirty="0" smtClean="0"/>
              <a:t>.</a:t>
            </a:r>
          </a:p>
          <a:p>
            <a:pPr lvl="1"/>
            <a:endParaRPr lang="en-CA" dirty="0" smtClean="0"/>
          </a:p>
          <a:p>
            <a:pPr lvl="1"/>
            <a:endParaRPr lang="en-CA" dirty="0" smtClean="0"/>
          </a:p>
          <a:p>
            <a:pPr lvl="1"/>
            <a:r>
              <a:rPr lang="en-CA" dirty="0" smtClean="0"/>
              <a:t>Language </a:t>
            </a:r>
            <a:r>
              <a:rPr lang="en-CA" dirty="0" err="1" smtClean="0"/>
              <a:t>eg</a:t>
            </a:r>
            <a:r>
              <a:rPr lang="en-CA" dirty="0" smtClean="0"/>
              <a:t>.</a:t>
            </a:r>
          </a:p>
          <a:p>
            <a:pPr lvl="1"/>
            <a:endParaRPr lang="en-CA" dirty="0" smtClean="0"/>
          </a:p>
          <a:p>
            <a:pPr lvl="1"/>
            <a:endParaRPr lang="en-CA" dirty="0" smtClean="0"/>
          </a:p>
          <a:p>
            <a:pPr lvl="1"/>
            <a:endParaRPr lang="en-CA" dirty="0" smtClean="0"/>
          </a:p>
          <a:p>
            <a:pPr lvl="1"/>
            <a:r>
              <a:rPr lang="en-CA" dirty="0" smtClean="0"/>
              <a:t>Clothing and Adornment </a:t>
            </a:r>
            <a:r>
              <a:rPr lang="en-CA" dirty="0" err="1" smtClean="0"/>
              <a:t>eg</a:t>
            </a:r>
            <a:r>
              <a:rPr lang="en-CA" dirty="0" smtClean="0"/>
              <a:t>. </a:t>
            </a:r>
            <a:endParaRPr lang="en-CA" dirty="0"/>
          </a:p>
        </p:txBody>
      </p:sp>
      <p:sp>
        <p:nvSpPr>
          <p:cNvPr id="2" name="Title 1"/>
          <p:cNvSpPr>
            <a:spLocks noGrp="1"/>
          </p:cNvSpPr>
          <p:nvPr>
            <p:ph type="title"/>
          </p:nvPr>
        </p:nvSpPr>
        <p:spPr/>
        <p:txBody>
          <a:bodyPr>
            <a:normAutofit fontScale="90000"/>
          </a:bodyPr>
          <a:lstStyle/>
          <a:p>
            <a:r>
              <a:rPr lang="en-CA" dirty="0" smtClean="0"/>
              <a:t>Chapter One: Globalization and Identity</a:t>
            </a:r>
            <a:endParaRPr lang="en-CA" dirty="0"/>
          </a:p>
        </p:txBody>
      </p:sp>
      <p:pic>
        <p:nvPicPr>
          <p:cNvPr id="18434" name="Picture 2" descr="http://content.buzzhumor.com/7/Baby_Tatoos1b76fc.jpg"/>
          <p:cNvPicPr>
            <a:picLocks noChangeAspect="1" noChangeArrowheads="1"/>
          </p:cNvPicPr>
          <p:nvPr/>
        </p:nvPicPr>
        <p:blipFill>
          <a:blip r:embed="rId2" cstate="print"/>
          <a:srcRect/>
          <a:stretch>
            <a:fillRect/>
          </a:stretch>
        </p:blipFill>
        <p:spPr bwMode="auto">
          <a:xfrm>
            <a:off x="4067944" y="2060848"/>
            <a:ext cx="4191000" cy="29718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15132~The-Hebrew-Alphabet-Posters.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2286000"/>
            <a:ext cx="2867025"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704850"/>
            <a:ext cx="8229600" cy="1428750"/>
          </a:xfrm>
        </p:spPr>
        <p:txBody>
          <a:bodyPr>
            <a:normAutofit fontScale="90000"/>
          </a:bodyPr>
          <a:lstStyle/>
          <a:p>
            <a:pPr eaLnBrk="1" fontAlgn="auto" hangingPunct="1">
              <a:spcAft>
                <a:spcPts val="0"/>
              </a:spcAft>
              <a:defRPr/>
            </a:pPr>
            <a:r>
              <a:rPr lang="en-US" dirty="0" smtClean="0"/>
              <a:t>Can languages be saved from extinction?</a:t>
            </a:r>
            <a:endParaRPr lang="en-US" dirty="0"/>
          </a:p>
        </p:txBody>
      </p:sp>
      <p:sp>
        <p:nvSpPr>
          <p:cNvPr id="3" name="Content Placeholder 2"/>
          <p:cNvSpPr>
            <a:spLocks noGrp="1"/>
          </p:cNvSpPr>
          <p:nvPr>
            <p:ph idx="1"/>
          </p:nvPr>
        </p:nvSpPr>
        <p:spPr>
          <a:xfrm>
            <a:off x="457200" y="2209800"/>
            <a:ext cx="5257800" cy="4267200"/>
          </a:xfrm>
        </p:spPr>
        <p:txBody>
          <a:bodyPr>
            <a:normAutofit fontScale="92500"/>
          </a:bodyPr>
          <a:lstStyle/>
          <a:p>
            <a:pPr marL="274320" indent="-274320" eaLnBrk="1" fontAlgn="auto" hangingPunct="1">
              <a:spcAft>
                <a:spcPts val="0"/>
              </a:spcAft>
              <a:buClr>
                <a:schemeClr val="accent3"/>
              </a:buClr>
              <a:buFont typeface="Wingdings 2"/>
              <a:buChar char=""/>
              <a:defRPr/>
            </a:pPr>
            <a:r>
              <a:rPr lang="en-US" dirty="0" smtClean="0"/>
              <a:t>The Hebrew language.</a:t>
            </a:r>
          </a:p>
          <a:p>
            <a:pPr marL="274320" indent="-274320" eaLnBrk="1" fontAlgn="auto" hangingPunct="1">
              <a:spcAft>
                <a:spcPts val="0"/>
              </a:spcAft>
              <a:buClr>
                <a:schemeClr val="accent3"/>
              </a:buClr>
              <a:buFont typeface="Wingdings 2"/>
              <a:buChar char=""/>
              <a:defRPr/>
            </a:pPr>
            <a:r>
              <a:rPr lang="en-US" dirty="0" smtClean="0"/>
              <a:t>In 1880 no child spoke it as their first language. It was a sacred language, used for prayer and recitation. Today after many years of determination by the Jewish people to revitalize and modernize the language, it is the Official language of Israel. By 1995, 63% of the population spoke Hebrew as their first language.</a:t>
            </a:r>
            <a:endParaRPr lang="en-US" dirty="0"/>
          </a:p>
        </p:txBody>
      </p:sp>
    </p:spTree>
    <p:extLst>
      <p:ext uri="{BB962C8B-B14F-4D97-AF65-F5344CB8AC3E}">
        <p14:creationId xmlns:p14="http://schemas.microsoft.com/office/powerpoint/2010/main" xmlns="" val="4053067182"/>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dirty="0" smtClean="0"/>
          </a:p>
        </p:txBody>
      </p:sp>
      <p:sp>
        <p:nvSpPr>
          <p:cNvPr id="3" name="Content Placeholder 2"/>
          <p:cNvSpPr>
            <a:spLocks noGrp="1"/>
          </p:cNvSpPr>
          <p:nvPr>
            <p:ph idx="1"/>
          </p:nvPr>
        </p:nvSpPr>
        <p:spPr>
          <a:xfrm>
            <a:off x="304800" y="1828800"/>
            <a:ext cx="4724400" cy="4648200"/>
          </a:xfrm>
        </p:spPr>
        <p:txBody>
          <a:bodyPr/>
          <a:lstStyle/>
          <a:p>
            <a:pPr eaLnBrk="1" hangingPunct="1"/>
            <a:r>
              <a:rPr lang="en-US" dirty="0" smtClean="0"/>
              <a:t>Canada was the first country in the world to adopt </a:t>
            </a:r>
            <a:r>
              <a:rPr lang="en-US" u="sng" dirty="0" smtClean="0"/>
              <a:t>Multiculturalism</a:t>
            </a:r>
            <a:r>
              <a:rPr lang="en-US" dirty="0" smtClean="0"/>
              <a:t> as official government policy!</a:t>
            </a:r>
          </a:p>
          <a:p>
            <a:pPr eaLnBrk="1" hangingPunct="1"/>
            <a:r>
              <a:rPr lang="en-US" dirty="0" smtClean="0"/>
              <a:t>Pierre Elliot Trudeau was the Prime Minister at the time.</a:t>
            </a:r>
          </a:p>
          <a:p>
            <a:pPr eaLnBrk="1" hangingPunct="1"/>
            <a:r>
              <a:rPr lang="en-US" dirty="0" smtClean="0"/>
              <a:t>In 2006, on Multiculturalism Day, our Governor General Michelle Jean (Born in Haiti) reaffirmed the policy by saying…</a:t>
            </a:r>
          </a:p>
        </p:txBody>
      </p:sp>
      <p:pic>
        <p:nvPicPr>
          <p:cNvPr id="13316" name="Picture 3" descr="trudeau.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1905000"/>
            <a:ext cx="348615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27468359"/>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anadian-flag.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762000"/>
            <a:ext cx="5191125" cy="261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p:txBody>
          <a:bodyPr/>
          <a:lstStyle/>
          <a:p>
            <a:pPr eaLnBrk="1" hangingPunct="1"/>
            <a:r>
              <a:rPr lang="en-US" dirty="0" smtClean="0"/>
              <a:t>“Today’s Canada contains the world. Rich in demographic and cultural diversity, Canada is a model of openness and harmony in the concert of nations… Bringing together so many cultures and perspectives certainly enriches us all, but it is also a challenge that all of humanity must now face in this age of globalization… Together, let us build on the strengths of our diversity and on dialogue rather than become mired in the clash of cultures.”</a:t>
            </a:r>
          </a:p>
        </p:txBody>
      </p:sp>
    </p:spTree>
    <p:extLst>
      <p:ext uri="{BB962C8B-B14F-4D97-AF65-F5344CB8AC3E}">
        <p14:creationId xmlns:p14="http://schemas.microsoft.com/office/powerpoint/2010/main" xmlns="" val="718932579"/>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anadian-flag.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762000"/>
            <a:ext cx="5191125" cy="261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Other programs, policies and laws that protect and promote language and culture in Canada are</a:t>
            </a:r>
          </a:p>
          <a:p>
            <a:pPr marL="640080" lvl="1" indent="-246888" eaLnBrk="1" fontAlgn="auto" hangingPunct="1">
              <a:spcAft>
                <a:spcPts val="0"/>
              </a:spcAft>
              <a:buFont typeface="Wingdings 2"/>
              <a:buChar char=""/>
              <a:defRPr/>
            </a:pPr>
            <a:r>
              <a:rPr lang="en-US" dirty="0" smtClean="0"/>
              <a:t>Official Languages Act of 1969, English and French are the country’s official languages.</a:t>
            </a:r>
          </a:p>
          <a:p>
            <a:pPr marL="640080" lvl="1" indent="-246888" eaLnBrk="1" fontAlgn="auto" hangingPunct="1">
              <a:spcAft>
                <a:spcPts val="0"/>
              </a:spcAft>
              <a:buFont typeface="Wingdings 2"/>
              <a:buChar char=""/>
              <a:defRPr/>
            </a:pPr>
            <a:r>
              <a:rPr lang="en-US" dirty="0" smtClean="0"/>
              <a:t>Charter of Rights and Freedoms of 1982.</a:t>
            </a:r>
          </a:p>
          <a:p>
            <a:pPr marL="640080" lvl="1" indent="-246888" eaLnBrk="1" fontAlgn="auto" hangingPunct="1">
              <a:spcAft>
                <a:spcPts val="0"/>
              </a:spcAft>
              <a:buFont typeface="Wingdings 2"/>
              <a:buChar char=""/>
              <a:defRPr/>
            </a:pPr>
            <a:r>
              <a:rPr lang="en-US" dirty="0" smtClean="0"/>
              <a:t>Cultural Content Laws, to protect artists, performers, songs, movies and literature. In 1968 the CRTC (Canadian Radio-Television and Telecommunications Commission) enforced quotas for Canadian content; 30% of music and 60% of Television must be Canadian.</a:t>
            </a:r>
          </a:p>
          <a:p>
            <a:pPr marL="640080" lvl="1" indent="-246888" eaLnBrk="1" fontAlgn="auto" hangingPunct="1">
              <a:spcAft>
                <a:spcPts val="0"/>
              </a:spcAft>
              <a:buFont typeface="Wingdings 2"/>
              <a:buChar char=""/>
              <a:defRPr/>
            </a:pPr>
            <a:r>
              <a:rPr lang="en-US" dirty="0" smtClean="0"/>
              <a:t>France, Australia, China, and Mexico all have similar policies to protect their language and culture.</a:t>
            </a:r>
            <a:endParaRPr lang="en-US" dirty="0"/>
          </a:p>
        </p:txBody>
      </p:sp>
    </p:spTree>
    <p:extLst>
      <p:ext uri="{BB962C8B-B14F-4D97-AF65-F5344CB8AC3E}">
        <p14:creationId xmlns:p14="http://schemas.microsoft.com/office/powerpoint/2010/main" xmlns="" val="1216614177"/>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iterate type="wd">
                                    <p:tmPct val="10000"/>
                                  </p:iterate>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iterate type="wd">
                                    <p:tmPct val="10000"/>
                                  </p:iterate>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dirty="0" smtClean="0"/>
              <a:t>UNESCO, which includes 191 member states, is one of the largest international organizations promoting Cultural Diversity. Their motto is ‘Cultural wealth of the world is its diversity in dialogue’.</a:t>
            </a:r>
          </a:p>
          <a:p>
            <a:pPr eaLnBrk="1" hangingPunct="1"/>
            <a:r>
              <a:rPr lang="en-US" dirty="0" smtClean="0"/>
              <a:t>How globalization is helping or hurting cultural diversity.</a:t>
            </a:r>
          </a:p>
          <a:p>
            <a:pPr eaLnBrk="1" hangingPunct="1"/>
            <a:r>
              <a:rPr lang="en-US" dirty="0" smtClean="0"/>
              <a:t>How do you protect intangible history such as carnival’s, songs, stories, theatre pieces, teachings and celebrations?</a:t>
            </a:r>
          </a:p>
        </p:txBody>
      </p:sp>
    </p:spTree>
    <p:extLst>
      <p:ext uri="{BB962C8B-B14F-4D97-AF65-F5344CB8AC3E}">
        <p14:creationId xmlns:p14="http://schemas.microsoft.com/office/powerpoint/2010/main" xmlns="" val="565092188"/>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dirty="0" smtClean="0"/>
              <a:t>UNESCO, which includes 191 member states, is one of the largest international organizations promoting Cultural Diversity. Their motto is ‘Cultural wealth of the world is its diversity in dialogue’.</a:t>
            </a:r>
          </a:p>
          <a:p>
            <a:pPr eaLnBrk="1" hangingPunct="1"/>
            <a:r>
              <a:rPr lang="en-US" dirty="0" smtClean="0"/>
              <a:t>How globalization is helping or hurting cultural diversity.</a:t>
            </a:r>
          </a:p>
          <a:p>
            <a:pPr eaLnBrk="1" hangingPunct="1"/>
            <a:r>
              <a:rPr lang="en-US" dirty="0" smtClean="0"/>
              <a:t>How do you protect intangible history such as carnival’s, songs, stories, theatre pieces, teachings and celebrations?</a:t>
            </a:r>
          </a:p>
        </p:txBody>
      </p:sp>
    </p:spTree>
    <p:extLst>
      <p:ext uri="{BB962C8B-B14F-4D97-AF65-F5344CB8AC3E}">
        <p14:creationId xmlns:p14="http://schemas.microsoft.com/office/powerpoint/2010/main" xmlns="" val="4024442911"/>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800px-Flag_of_the_United_Nations_svg.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3200400"/>
            <a:ext cx="5146675"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p:txBody>
          <a:bodyPr/>
          <a:lstStyle/>
          <a:p>
            <a:pPr eaLnBrk="1" hangingPunct="1"/>
            <a:r>
              <a:rPr lang="en-US" dirty="0" smtClean="0"/>
              <a:t>In 2006 Indigenous people from around the world wanted the United Nations General Assembly to adopt the ‘Declaration on the Rights of Indigenous People’ it was delayed and is still in discussion as some nations including Canada did not agree with the wording of the declaration.</a:t>
            </a:r>
          </a:p>
        </p:txBody>
      </p:sp>
    </p:spTree>
    <p:extLst>
      <p:ext uri="{BB962C8B-B14F-4D97-AF65-F5344CB8AC3E}">
        <p14:creationId xmlns:p14="http://schemas.microsoft.com/office/powerpoint/2010/main" xmlns="" val="1375453631"/>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How do you express who you are as a collective?</a:t>
            </a:r>
          </a:p>
          <a:p>
            <a:pPr lvl="1"/>
            <a:r>
              <a:rPr lang="en-CA" dirty="0" smtClean="0"/>
              <a:t>Language </a:t>
            </a:r>
            <a:r>
              <a:rPr lang="en-CA" dirty="0" err="1" smtClean="0"/>
              <a:t>eg</a:t>
            </a:r>
            <a:r>
              <a:rPr lang="en-CA" dirty="0" smtClean="0"/>
              <a:t>.</a:t>
            </a:r>
          </a:p>
          <a:p>
            <a:pPr lvl="1"/>
            <a:endParaRPr lang="en-CA" dirty="0" smtClean="0"/>
          </a:p>
          <a:p>
            <a:pPr lvl="1"/>
            <a:endParaRPr lang="en-CA" dirty="0" smtClean="0"/>
          </a:p>
          <a:p>
            <a:pPr lvl="1"/>
            <a:r>
              <a:rPr lang="en-CA" dirty="0" smtClean="0"/>
              <a:t>Slang and Jargon </a:t>
            </a:r>
            <a:r>
              <a:rPr lang="en-CA" dirty="0" err="1" smtClean="0"/>
              <a:t>eg</a:t>
            </a:r>
            <a:r>
              <a:rPr lang="en-CA" dirty="0" smtClean="0"/>
              <a:t>.</a:t>
            </a:r>
          </a:p>
          <a:p>
            <a:pPr lvl="1"/>
            <a:endParaRPr lang="en-CA" dirty="0" smtClean="0"/>
          </a:p>
          <a:p>
            <a:pPr lvl="1"/>
            <a:endParaRPr lang="en-CA" dirty="0" smtClean="0"/>
          </a:p>
          <a:p>
            <a:pPr lvl="1"/>
            <a:r>
              <a:rPr lang="en-CA" dirty="0" smtClean="0"/>
              <a:t>Context (family, school, clubs, teams, religion, friends) </a:t>
            </a:r>
            <a:r>
              <a:rPr lang="en-CA" dirty="0" err="1" smtClean="0"/>
              <a:t>eg</a:t>
            </a:r>
            <a:r>
              <a:rPr lang="en-CA" dirty="0" smtClean="0"/>
              <a:t>.</a:t>
            </a:r>
          </a:p>
          <a:p>
            <a:endParaRPr lang="en-CA" dirty="0"/>
          </a:p>
        </p:txBody>
      </p:sp>
      <p:sp>
        <p:nvSpPr>
          <p:cNvPr id="2" name="Title 1"/>
          <p:cNvSpPr>
            <a:spLocks noGrp="1"/>
          </p:cNvSpPr>
          <p:nvPr>
            <p:ph type="title"/>
          </p:nvPr>
        </p:nvSpPr>
        <p:spPr/>
        <p:txBody>
          <a:bodyPr>
            <a:normAutofit fontScale="90000"/>
          </a:bodyPr>
          <a:lstStyle/>
          <a:p>
            <a:r>
              <a:rPr lang="en-CA" dirty="0" smtClean="0"/>
              <a:t>Chapter One: Globalization and Identity</a:t>
            </a:r>
            <a:endParaRPr lang="en-CA" dirty="0"/>
          </a:p>
        </p:txBody>
      </p:sp>
      <p:pic>
        <p:nvPicPr>
          <p:cNvPr id="17410" name="Picture 2" descr="http://t1.gstatic.com/images?q=tbn:bZVRleYZu1FgSM:http://www.thelifeofthemind.com/wp-content/uploads/2006/10/misusing_slang.png&amp;t=1"/>
          <p:cNvPicPr>
            <a:picLocks noChangeAspect="1" noChangeArrowheads="1"/>
          </p:cNvPicPr>
          <p:nvPr/>
        </p:nvPicPr>
        <p:blipFill>
          <a:blip r:embed="rId2" cstate="print"/>
          <a:srcRect/>
          <a:stretch>
            <a:fillRect/>
          </a:stretch>
        </p:blipFill>
        <p:spPr bwMode="auto">
          <a:xfrm>
            <a:off x="5796136" y="1916832"/>
            <a:ext cx="2542406" cy="28037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lstStyle/>
          <a:p>
            <a:r>
              <a:rPr lang="en-CA" dirty="0" smtClean="0"/>
              <a:t>Slang</a:t>
            </a:r>
            <a:endParaRPr lang="en-US" dirty="0"/>
          </a:p>
        </p:txBody>
      </p:sp>
      <p:sp>
        <p:nvSpPr>
          <p:cNvPr id="10" name="Content Placeholder 9"/>
          <p:cNvSpPr>
            <a:spLocks noGrp="1"/>
          </p:cNvSpPr>
          <p:nvPr>
            <p:ph sz="half" idx="2"/>
          </p:nvPr>
        </p:nvSpPr>
        <p:spPr/>
        <p:txBody>
          <a:bodyPr/>
          <a:lstStyle/>
          <a:p>
            <a:r>
              <a:rPr lang="en-CA" dirty="0" smtClean="0"/>
              <a:t>Jargon</a:t>
            </a:r>
            <a:endParaRPr lang="en-US" dirty="0"/>
          </a:p>
        </p:txBody>
      </p:sp>
      <p:sp>
        <p:nvSpPr>
          <p:cNvPr id="3" name="Title 2"/>
          <p:cNvSpPr>
            <a:spLocks noGrp="1"/>
          </p:cNvSpPr>
          <p:nvPr>
            <p:ph type="title"/>
          </p:nvPr>
        </p:nvSpPr>
        <p:spPr/>
        <p:txBody>
          <a:bodyPr>
            <a:normAutofit fontScale="90000"/>
          </a:bodyPr>
          <a:lstStyle/>
          <a:p>
            <a:r>
              <a:rPr lang="en-CA" dirty="0" smtClean="0"/>
              <a:t>Chapter One: Globalization and Identity</a:t>
            </a:r>
            <a:endParaRPr lang="en-US" dirty="0"/>
          </a:p>
        </p:txBody>
      </p:sp>
      <p:pic>
        <p:nvPicPr>
          <p:cNvPr id="33794" name="Picture 2" descr="http://vocabmadeeasy.com/wp-content/uploads/2010/03/jargon.jpeg"/>
          <p:cNvPicPr>
            <a:picLocks noChangeAspect="1" noChangeArrowheads="1"/>
          </p:cNvPicPr>
          <p:nvPr/>
        </p:nvPicPr>
        <p:blipFill>
          <a:blip r:embed="rId2" cstate="print"/>
          <a:srcRect/>
          <a:stretch>
            <a:fillRect/>
          </a:stretch>
        </p:blipFill>
        <p:spPr bwMode="auto">
          <a:xfrm>
            <a:off x="5004048" y="2132856"/>
            <a:ext cx="3816424" cy="3810000"/>
          </a:xfrm>
          <a:prstGeom prst="rect">
            <a:avLst/>
          </a:prstGeom>
          <a:noFill/>
        </p:spPr>
      </p:pic>
      <p:pic>
        <p:nvPicPr>
          <p:cNvPr id="33796" name="Picture 4" descr="http://t2.gstatic.com/images?q=tbn:ANd9GcSnchmjZcOOkBTjp5h_DjtX2oWsB5y2KGRaUIcNS4CKpV28ODo&amp;t=1&amp;usg=__YPinu7btoyO7-X1mw1wjIPkurw4="/>
          <p:cNvPicPr>
            <a:picLocks noChangeAspect="1" noChangeArrowheads="1"/>
          </p:cNvPicPr>
          <p:nvPr/>
        </p:nvPicPr>
        <p:blipFill>
          <a:blip r:embed="rId3" cstate="print"/>
          <a:srcRect/>
          <a:stretch>
            <a:fillRect/>
          </a:stretch>
        </p:blipFill>
        <p:spPr bwMode="auto">
          <a:xfrm>
            <a:off x="467544" y="2114787"/>
            <a:ext cx="4032448" cy="39065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1"/>
            <a:r>
              <a:rPr lang="en-CA" dirty="0" smtClean="0"/>
              <a:t>Key Terms</a:t>
            </a:r>
          </a:p>
          <a:p>
            <a:pPr lvl="2"/>
            <a:r>
              <a:rPr lang="en-CA" dirty="0" smtClean="0"/>
              <a:t>Globalization: Globalization (or globalisation) describes an ongoing process by which regional economies, societies, and cultures have become integrated through a globe-spanning network of communication and trade.</a:t>
            </a:r>
          </a:p>
          <a:p>
            <a:pPr lvl="1"/>
            <a:endParaRPr lang="en-CA" dirty="0" smtClean="0"/>
          </a:p>
          <a:p>
            <a:pPr lvl="2"/>
            <a:r>
              <a:rPr lang="en-CA" dirty="0" smtClean="0"/>
              <a:t>Context: The circumstances or surroundings – in which your identity is developed</a:t>
            </a:r>
          </a:p>
          <a:p>
            <a:pPr lvl="1"/>
            <a:endParaRPr lang="en-CA" dirty="0" smtClean="0"/>
          </a:p>
          <a:p>
            <a:pPr lvl="2"/>
            <a:r>
              <a:rPr lang="en-CA" dirty="0" smtClean="0"/>
              <a:t>Role Model: A person whom others can look up to or pattern their behaviour.</a:t>
            </a:r>
          </a:p>
          <a:p>
            <a:pPr lvl="1"/>
            <a:endParaRPr lang="en-CA" dirty="0" smtClean="0"/>
          </a:p>
          <a:p>
            <a:pPr lvl="2"/>
            <a:r>
              <a:rPr lang="en-CA" dirty="0" smtClean="0"/>
              <a:t>Collective: A group of people with identifiable similarities</a:t>
            </a:r>
            <a:endParaRPr lang="en-CA" dirty="0"/>
          </a:p>
        </p:txBody>
      </p:sp>
      <p:sp>
        <p:nvSpPr>
          <p:cNvPr id="2" name="Title 1"/>
          <p:cNvSpPr>
            <a:spLocks noGrp="1"/>
          </p:cNvSpPr>
          <p:nvPr>
            <p:ph type="title"/>
          </p:nvPr>
        </p:nvSpPr>
        <p:spPr/>
        <p:txBody>
          <a:bodyPr>
            <a:normAutofit fontScale="90000"/>
          </a:bodyPr>
          <a:lstStyle/>
          <a:p>
            <a:r>
              <a:rPr lang="en-CA" dirty="0" smtClean="0"/>
              <a:t>Chapter One: Globalization and Identity</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Struggle of the </a:t>
            </a:r>
            <a:r>
              <a:rPr lang="en-CA" dirty="0" err="1" smtClean="0"/>
              <a:t>Lubicon</a:t>
            </a:r>
            <a:r>
              <a:rPr lang="en-CA" dirty="0" smtClean="0"/>
              <a:t> Cree to Affirm Their Identity (p. 32)</a:t>
            </a:r>
            <a:endParaRPr lang="en-US" dirty="0"/>
          </a:p>
        </p:txBody>
      </p:sp>
      <p:sp>
        <p:nvSpPr>
          <p:cNvPr id="3" name="Title 2"/>
          <p:cNvSpPr>
            <a:spLocks noGrp="1"/>
          </p:cNvSpPr>
          <p:nvPr>
            <p:ph type="title"/>
          </p:nvPr>
        </p:nvSpPr>
        <p:spPr/>
        <p:txBody>
          <a:bodyPr/>
          <a:lstStyle/>
          <a:p>
            <a:r>
              <a:rPr lang="en-CA" dirty="0" smtClean="0"/>
              <a:t>Contemporary Example</a:t>
            </a:r>
            <a:endParaRPr lang="en-US" dirty="0"/>
          </a:p>
        </p:txBody>
      </p:sp>
      <p:pic>
        <p:nvPicPr>
          <p:cNvPr id="35842" name="Picture 2" descr="http://www.amnesty.ca/site_images/managed/lubiconwebscreen.gif"/>
          <p:cNvPicPr>
            <a:picLocks noChangeAspect="1" noChangeArrowheads="1"/>
          </p:cNvPicPr>
          <p:nvPr/>
        </p:nvPicPr>
        <p:blipFill>
          <a:blip r:embed="rId2" cstate="print"/>
          <a:srcRect/>
          <a:stretch>
            <a:fillRect/>
          </a:stretch>
        </p:blipFill>
        <p:spPr bwMode="auto">
          <a:xfrm>
            <a:off x="2123728" y="2492896"/>
            <a:ext cx="6590506" cy="42179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Forces of Globalization</a:t>
            </a:r>
          </a:p>
          <a:p>
            <a:pPr lvl="1"/>
            <a:r>
              <a:rPr lang="en-CA" dirty="0" smtClean="0"/>
              <a:t>Trade – People obtain things they cannot get locally from other places or sell local things around the world.  </a:t>
            </a:r>
            <a:r>
              <a:rPr lang="en-CA" dirty="0" err="1" smtClean="0"/>
              <a:t>Eg</a:t>
            </a:r>
            <a:r>
              <a:rPr lang="en-CA" dirty="0" smtClean="0"/>
              <a:t>.</a:t>
            </a:r>
          </a:p>
          <a:p>
            <a:pPr lvl="3"/>
            <a:r>
              <a:rPr lang="en-CA" dirty="0" smtClean="0"/>
              <a:t>Key Term: Transnational Corporation – a corporation that operates in more than one nation (multinational corporation)</a:t>
            </a:r>
          </a:p>
          <a:p>
            <a:pPr lvl="1"/>
            <a:r>
              <a:rPr lang="en-CA" dirty="0" smtClean="0"/>
              <a:t>Transportation – Essential for trade, containerization has revolutionized trade making it cheaper and easier.</a:t>
            </a:r>
          </a:p>
          <a:p>
            <a:pPr lvl="3"/>
            <a:r>
              <a:rPr lang="en-CA" dirty="0" smtClean="0"/>
              <a:t>Key Term Containerization – standardized shipping containers enabling global movement of goods</a:t>
            </a:r>
          </a:p>
          <a:p>
            <a:pPr lvl="2"/>
            <a:endParaRPr lang="en-CA" dirty="0" smtClean="0"/>
          </a:p>
          <a:p>
            <a:pPr lvl="2"/>
            <a:endParaRPr lang="en-CA" dirty="0" smtClean="0"/>
          </a:p>
        </p:txBody>
      </p:sp>
      <p:sp>
        <p:nvSpPr>
          <p:cNvPr id="2" name="Title 1"/>
          <p:cNvSpPr>
            <a:spLocks noGrp="1"/>
          </p:cNvSpPr>
          <p:nvPr>
            <p:ph type="title"/>
          </p:nvPr>
        </p:nvSpPr>
        <p:spPr/>
        <p:txBody>
          <a:bodyPr>
            <a:normAutofit fontScale="90000"/>
          </a:bodyPr>
          <a:lstStyle/>
          <a:p>
            <a:r>
              <a:rPr lang="en-CA" dirty="0" smtClean="0"/>
              <a:t>Chapter Two: Identity and the Forces of Globalization</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weetliberty.org/issues/nafta_gatt/images/nasco_corridor.jpg"/>
          <p:cNvPicPr>
            <a:picLocks noChangeAspect="1" noChangeArrowheads="1"/>
          </p:cNvPicPr>
          <p:nvPr/>
        </p:nvPicPr>
        <p:blipFill>
          <a:blip r:embed="rId2" cstate="print"/>
          <a:srcRect/>
          <a:stretch>
            <a:fillRect/>
          </a:stretch>
        </p:blipFill>
        <p:spPr bwMode="auto">
          <a:xfrm>
            <a:off x="0" y="0"/>
            <a:ext cx="9177404"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347</TotalTime>
  <Words>1684</Words>
  <Application>Microsoft Office PowerPoint</Application>
  <PresentationFormat>On-screen Show (4:3)</PresentationFormat>
  <Paragraphs>181</Paragraphs>
  <Slides>36</Slides>
  <Notes>0</Notes>
  <HiddenSlides>0</HiddenSlides>
  <MMClips>0</MMClips>
  <ScaleCrop>false</ScaleCrop>
  <HeadingPairs>
    <vt:vector size="4" baseType="variant">
      <vt:variant>
        <vt:lpstr>Theme</vt:lpstr>
      </vt:variant>
      <vt:variant>
        <vt:i4>15</vt:i4>
      </vt:variant>
      <vt:variant>
        <vt:lpstr>Slide Titles</vt:lpstr>
      </vt:variant>
      <vt:variant>
        <vt:i4>36</vt:i4>
      </vt:variant>
    </vt:vector>
  </HeadingPairs>
  <TitlesOfParts>
    <vt:vector size="51" baseType="lpstr">
      <vt:lpstr>Concourse</vt:lpstr>
      <vt:lpstr>Flow</vt:lpstr>
      <vt:lpstr>1_Flow</vt:lpstr>
      <vt:lpstr>2_Flow</vt:lpstr>
      <vt:lpstr>3_Flow</vt:lpstr>
      <vt:lpstr>4_Flow</vt:lpstr>
      <vt:lpstr>5_Flow</vt:lpstr>
      <vt:lpstr>6_Flow</vt:lpstr>
      <vt:lpstr>7_Flow</vt:lpstr>
      <vt:lpstr>8_Flow</vt:lpstr>
      <vt:lpstr>9_Flow</vt:lpstr>
      <vt:lpstr>10_Flow</vt:lpstr>
      <vt:lpstr>11_Flow</vt:lpstr>
      <vt:lpstr>12_Flow</vt:lpstr>
      <vt:lpstr>13_Flow</vt:lpstr>
      <vt:lpstr>Exploring Globalization</vt:lpstr>
      <vt:lpstr>Chapter One: Globalization and Identity</vt:lpstr>
      <vt:lpstr>Chapter One: Globalization and Identity</vt:lpstr>
      <vt:lpstr>Chapter One: Globalization and Identity</vt:lpstr>
      <vt:lpstr>Chapter One: Globalization and Identity</vt:lpstr>
      <vt:lpstr>Chapter One: Globalization and Identity</vt:lpstr>
      <vt:lpstr>Contemporary Example</vt:lpstr>
      <vt:lpstr>Chapter Two: Identity and the Forces of Globalization</vt:lpstr>
      <vt:lpstr>Slide 9</vt:lpstr>
      <vt:lpstr>Chapter Two: Identity and the Forces of Globalization</vt:lpstr>
      <vt:lpstr>Chapter Two: Identity and the Forces of Globalization</vt:lpstr>
      <vt:lpstr>Contemporary Example</vt:lpstr>
      <vt:lpstr>Chapter Two: Identity and the Forces of Globalization</vt:lpstr>
      <vt:lpstr>Contemporary Example</vt:lpstr>
      <vt:lpstr>Chapter Three: Identity, the Media, and Communication Technology</vt:lpstr>
      <vt:lpstr>Key Idea</vt:lpstr>
      <vt:lpstr>Chapter Three: Identity, the Media, and Communication Technology</vt:lpstr>
      <vt:lpstr>Chapter Three: Identity, the Media, and Communication Technology</vt:lpstr>
      <vt:lpstr>Pop Culture and Media</vt:lpstr>
      <vt:lpstr>Chapter Four: Affirming Identity, Language, and Culture</vt:lpstr>
      <vt:lpstr>Chapter Four: Affirming Identity, Language, and Culture</vt:lpstr>
      <vt:lpstr>Chapter Four: Affirming Identity, Language, and Culture</vt:lpstr>
      <vt:lpstr>Chapter 4 –  “Affirming Identity, Language and Culture” </vt:lpstr>
      <vt:lpstr>Read pages 90-93 </vt:lpstr>
      <vt:lpstr>  Of these 6000 languages 96% are spoken by only 4% of the population. </vt:lpstr>
      <vt:lpstr>What are the top 3 languages in terms of number of speakers?</vt:lpstr>
      <vt:lpstr>Slide 27</vt:lpstr>
      <vt:lpstr>However!</vt:lpstr>
      <vt:lpstr>Read ‘Magic Carpet’ page 93- Exploring Globalization</vt:lpstr>
      <vt:lpstr>Can languages be saved from extinction?</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Globalization</dc:title>
  <dc:creator>Greg</dc:creator>
  <cp:lastModifiedBy>Greg</cp:lastModifiedBy>
  <cp:revision>49</cp:revision>
  <dcterms:created xsi:type="dcterms:W3CDTF">2009-10-05T02:37:20Z</dcterms:created>
  <dcterms:modified xsi:type="dcterms:W3CDTF">2012-03-14T03:46:57Z</dcterms:modified>
</cp:coreProperties>
</file>