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43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80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4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58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45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19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3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5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4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6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3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7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9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41B023-5B80-4829-90B1-ED8B074A58B1}" type="datetimeFigureOut">
              <a:rPr lang="en-CA" smtClean="0"/>
              <a:t>13/09/2016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0C8B32-68E2-4C2A-9C16-773DBCD22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5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a Short Story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Prepare to enter a world of magic*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*not actually magic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75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theme in a piece of fiction is its controlling idea or its central insight.  It is the author's underlying meaning or main idea that he is trying to convey</a:t>
            </a:r>
            <a:r>
              <a:rPr lang="en-US" dirty="0" smtClean="0"/>
              <a:t>.  </a:t>
            </a:r>
            <a:r>
              <a:rPr lang="en-US" dirty="0"/>
              <a:t>The title of the short story usually points to what the writer is saying and he may use various figures of speech to emphasize his theme, such as: symbol, allusion, simile, metaphor, hyperbole, or irony.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65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simple examples of common themes from literature, TV, and film are: </a:t>
            </a:r>
          </a:p>
          <a:p>
            <a:r>
              <a:rPr lang="en-US" dirty="0"/>
              <a:t>- things are not always as they appear to be </a:t>
            </a:r>
          </a:p>
          <a:p>
            <a:r>
              <a:rPr lang="en-US" dirty="0"/>
              <a:t>- Love is blind </a:t>
            </a:r>
          </a:p>
          <a:p>
            <a:r>
              <a:rPr lang="en-US" dirty="0"/>
              <a:t>- Believe in yourself </a:t>
            </a:r>
          </a:p>
          <a:p>
            <a:r>
              <a:rPr lang="en-US" dirty="0"/>
              <a:t>- People are afraid of change</a:t>
            </a:r>
          </a:p>
          <a:p>
            <a:r>
              <a:rPr lang="en-US"/>
              <a:t>- Don't judge a book by its cover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58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time and </a:t>
            </a:r>
            <a:r>
              <a:rPr lang="en-US" dirty="0" smtClean="0"/>
              <a:t>loc</a:t>
            </a:r>
            <a:r>
              <a:rPr lang="en-US" dirty="0"/>
              <a:t>ation in which a story takes place is called the setting.</a:t>
            </a:r>
            <a:endParaRPr lang="en-US" dirty="0" smtClean="0"/>
          </a:p>
          <a:p>
            <a:r>
              <a:rPr lang="en-US" dirty="0"/>
              <a:t>a)  </a:t>
            </a:r>
            <a:r>
              <a:rPr lang="en-US" b="1" dirty="0"/>
              <a:t>place</a:t>
            </a:r>
            <a:r>
              <a:rPr lang="en-US" dirty="0"/>
              <a:t> - geographical location.  Where is the action of the story taking place? </a:t>
            </a:r>
            <a:br>
              <a:rPr lang="en-US" dirty="0"/>
            </a:br>
            <a:r>
              <a:rPr lang="en-US" dirty="0"/>
              <a:t>b)  </a:t>
            </a:r>
            <a:r>
              <a:rPr lang="en-US" b="1" dirty="0"/>
              <a:t>time</a:t>
            </a:r>
            <a:r>
              <a:rPr lang="en-US" dirty="0"/>
              <a:t> - When is the story taking place? (historical period, time of day, year, </a:t>
            </a:r>
            <a:r>
              <a:rPr lang="en-US" dirty="0" err="1"/>
              <a:t>etc</a:t>
            </a:r>
            <a:r>
              <a:rPr lang="en-US" dirty="0"/>
              <a:t>) </a:t>
            </a:r>
            <a:br>
              <a:rPr lang="en-US" dirty="0"/>
            </a:br>
            <a:r>
              <a:rPr lang="en-US" dirty="0"/>
              <a:t>c)  </a:t>
            </a:r>
            <a:r>
              <a:rPr lang="en-US" b="1" dirty="0"/>
              <a:t>weather conditions</a:t>
            </a:r>
            <a:r>
              <a:rPr lang="en-US" dirty="0"/>
              <a:t> - Is it rainy, sunny, stormy, </a:t>
            </a:r>
            <a:r>
              <a:rPr lang="en-US" dirty="0" err="1"/>
              <a:t>etc</a:t>
            </a:r>
            <a:r>
              <a:rPr lang="en-US" dirty="0"/>
              <a:t>? </a:t>
            </a:r>
            <a:br>
              <a:rPr lang="en-US" dirty="0"/>
            </a:br>
            <a:r>
              <a:rPr lang="en-US" dirty="0"/>
              <a:t>d)  </a:t>
            </a:r>
            <a:r>
              <a:rPr lang="en-US" b="1" dirty="0"/>
              <a:t>social conditions</a:t>
            </a:r>
            <a:r>
              <a:rPr lang="en-US" dirty="0"/>
              <a:t> - What is the daily life of the characters like? Does the story contain local </a:t>
            </a:r>
            <a:r>
              <a:rPr lang="en-US" dirty="0" err="1"/>
              <a:t>colour</a:t>
            </a:r>
            <a:r>
              <a:rPr lang="en-US" dirty="0"/>
              <a:t> (writing that focuses on the speech, dress, mannerisms, customs, etc. of a particular place)? </a:t>
            </a:r>
            <a:br>
              <a:rPr lang="en-US" dirty="0"/>
            </a:br>
            <a:r>
              <a:rPr lang="en-US" dirty="0"/>
              <a:t>e)  </a:t>
            </a:r>
            <a:r>
              <a:rPr lang="en-US" b="1" dirty="0"/>
              <a:t>mood or atmosphere</a:t>
            </a:r>
            <a:r>
              <a:rPr lang="en-US" dirty="0"/>
              <a:t> - What feeling is created at the beginning of the story?  Is it bright and cheerful or dark and frightening</a:t>
            </a:r>
            <a:r>
              <a:rPr lang="en-US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98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plot is how the author arranges events to develop his basic idea;  It is the sequence of events in a story or play.  The plot is a planned, logical series of events having a beginning, middle, and end.  The short story usually has one plot so it can be read in one sitting</a:t>
            </a:r>
            <a:r>
              <a:rPr lang="en-US" dirty="0" smtClean="0"/>
              <a:t>.</a:t>
            </a:r>
          </a:p>
          <a:p>
            <a:r>
              <a:rPr lang="en-US" dirty="0"/>
              <a:t>a)  </a:t>
            </a:r>
            <a:r>
              <a:rPr lang="en-US" b="1" dirty="0"/>
              <a:t>Introduction</a:t>
            </a:r>
            <a:r>
              <a:rPr lang="en-US" dirty="0"/>
              <a:t> - The beginning of the story where the characters and the setting is revealed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</a:t>
            </a:r>
            <a:r>
              <a:rPr lang="en-US" dirty="0"/>
              <a:t>)  </a:t>
            </a:r>
            <a:r>
              <a:rPr lang="en-US" b="1" dirty="0"/>
              <a:t>Rising Action</a:t>
            </a:r>
            <a:r>
              <a:rPr lang="en-US" dirty="0"/>
              <a:t> - This is where the events in the story become complicated and the conflict in the story is revealed (events between the introduction and climax).</a:t>
            </a:r>
          </a:p>
          <a:p>
            <a:r>
              <a:rPr lang="en-US" dirty="0"/>
              <a:t>  </a:t>
            </a: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40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c)  </a:t>
            </a:r>
            <a:r>
              <a:rPr lang="en-US" b="1" dirty="0"/>
              <a:t>Climax</a:t>
            </a:r>
            <a:r>
              <a:rPr lang="en-US" dirty="0"/>
              <a:t> - This is the highest point of interest and the turning point of the story.  The reader wonders what will happen next; will the conflict be resolved or not?</a:t>
            </a:r>
          </a:p>
          <a:p>
            <a:endParaRPr lang="en-US" dirty="0"/>
          </a:p>
          <a:p>
            <a:r>
              <a:rPr lang="en-US" dirty="0"/>
              <a:t>d)  </a:t>
            </a:r>
            <a:r>
              <a:rPr lang="en-US" b="1" dirty="0"/>
              <a:t>Falling action </a:t>
            </a:r>
            <a:r>
              <a:rPr lang="en-US" dirty="0"/>
              <a:t>- The events and complications begin to resolve themselves.  The reader knows what has happened next and if the conflict was resolved or not (events between climax and denouement).</a:t>
            </a:r>
          </a:p>
          <a:p>
            <a:endParaRPr lang="en-US" dirty="0"/>
          </a:p>
          <a:p>
            <a:r>
              <a:rPr lang="en-US" dirty="0"/>
              <a:t>e)  </a:t>
            </a:r>
            <a:r>
              <a:rPr lang="en-US" b="1" dirty="0"/>
              <a:t>Denouement</a:t>
            </a:r>
            <a:r>
              <a:rPr lang="en-US" dirty="0"/>
              <a:t> - This is the final outcome or untangling of events in the story.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60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Conflict is essential to plot.  </a:t>
            </a:r>
            <a:r>
              <a:rPr lang="en-US" dirty="0" smtClean="0"/>
              <a:t>It </a:t>
            </a:r>
            <a:r>
              <a:rPr lang="en-US" dirty="0"/>
              <a:t>is the opposition of forces which ties one incident to another and makes the plot move.  Conflict is not </a:t>
            </a:r>
            <a:r>
              <a:rPr lang="en-US" dirty="0" smtClean="0"/>
              <a:t>limited </a:t>
            </a:r>
            <a:r>
              <a:rPr lang="en-US" dirty="0"/>
              <a:t>to </a:t>
            </a:r>
            <a:r>
              <a:rPr lang="en-US" dirty="0" smtClean="0"/>
              <a:t>arguments</a:t>
            </a:r>
            <a:r>
              <a:rPr lang="en-US" dirty="0"/>
              <a:t>, </a:t>
            </a:r>
            <a:r>
              <a:rPr lang="en-US" dirty="0" smtClean="0"/>
              <a:t>it </a:t>
            </a:r>
            <a:r>
              <a:rPr lang="en-US" dirty="0"/>
              <a:t>is any form of opposition that faces the main character. </a:t>
            </a:r>
            <a:r>
              <a:rPr lang="en-US" dirty="0" smtClean="0"/>
              <a:t>A </a:t>
            </a:r>
            <a:r>
              <a:rPr lang="en-US" dirty="0"/>
              <a:t>short story </a:t>
            </a:r>
            <a:r>
              <a:rPr lang="en-US" dirty="0" smtClean="0"/>
              <a:t>may only have one </a:t>
            </a:r>
            <a:r>
              <a:rPr lang="en-US" dirty="0"/>
              <a:t>central </a:t>
            </a:r>
            <a:r>
              <a:rPr lang="en-US" dirty="0" smtClean="0"/>
              <a:t>struggle.</a:t>
            </a:r>
            <a:endParaRPr lang="en-US" dirty="0" smtClean="0"/>
          </a:p>
          <a:p>
            <a:r>
              <a:rPr lang="en-US" dirty="0"/>
              <a:t>There are two types of conflict: </a:t>
            </a:r>
          </a:p>
          <a:p>
            <a:r>
              <a:rPr lang="en-US" dirty="0"/>
              <a:t>1)  External - A struggle with a force outside one's self.</a:t>
            </a:r>
          </a:p>
          <a:p>
            <a:r>
              <a:rPr lang="en-US" dirty="0"/>
              <a:t>2)  Internal - A struggle within one's self; </a:t>
            </a:r>
            <a:r>
              <a:rPr lang="en-US" dirty="0" smtClean="0"/>
              <a:t>a decision</a:t>
            </a:r>
            <a:r>
              <a:rPr lang="en-US" dirty="0"/>
              <a:t>, overcome pain, quiet their temper, resist an urge,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5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 Continued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four kinds of conflict: </a:t>
            </a:r>
          </a:p>
          <a:p>
            <a:r>
              <a:rPr lang="en-US" dirty="0"/>
              <a:t>1)  Man vs. Man (physical) - The </a:t>
            </a:r>
            <a:r>
              <a:rPr lang="en-US" dirty="0" smtClean="0"/>
              <a:t>character </a:t>
            </a:r>
            <a:r>
              <a:rPr lang="en-US" dirty="0"/>
              <a:t>struggles with </a:t>
            </a:r>
            <a:r>
              <a:rPr lang="en-US" dirty="0" smtClean="0"/>
              <a:t>physical </a:t>
            </a:r>
            <a:r>
              <a:rPr lang="en-US" dirty="0"/>
              <a:t>strength against other men, forces of nature, or animals.</a:t>
            </a:r>
          </a:p>
          <a:p>
            <a:r>
              <a:rPr lang="en-US" dirty="0" smtClean="0"/>
              <a:t>2</a:t>
            </a:r>
            <a:r>
              <a:rPr lang="en-US" dirty="0"/>
              <a:t>)  Man vs. Circumstances (classical) - The </a:t>
            </a:r>
            <a:r>
              <a:rPr lang="en-US" dirty="0" smtClean="0"/>
              <a:t>character </a:t>
            </a:r>
            <a:r>
              <a:rPr lang="en-US" dirty="0"/>
              <a:t>struggles against fate, or the circumstances </a:t>
            </a:r>
            <a:r>
              <a:rPr lang="en-US" dirty="0" smtClean="0"/>
              <a:t>facing her</a:t>
            </a:r>
            <a:r>
              <a:rPr lang="en-US" dirty="0"/>
              <a:t>.</a:t>
            </a:r>
          </a:p>
          <a:p>
            <a:r>
              <a:rPr lang="en-US" dirty="0" smtClean="0"/>
              <a:t>3</a:t>
            </a:r>
            <a:r>
              <a:rPr lang="en-US" dirty="0"/>
              <a:t>)  Man vs. Society (social) - The leading character struggles against ideas, practices, or </a:t>
            </a:r>
            <a:r>
              <a:rPr lang="en-US" dirty="0" smtClean="0"/>
              <a:t>customs.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dirty="0"/>
              <a:t>)  Man vs. </a:t>
            </a:r>
            <a:r>
              <a:rPr lang="en-US" dirty="0" smtClean="0"/>
              <a:t>Herself </a:t>
            </a:r>
            <a:r>
              <a:rPr lang="en-US" dirty="0"/>
              <a:t>(psychological) -  The leading character struggles with </a:t>
            </a:r>
            <a:r>
              <a:rPr lang="en-US" dirty="0" smtClean="0"/>
              <a:t>herself</a:t>
            </a:r>
            <a:r>
              <a:rPr lang="en-US" dirty="0"/>
              <a:t>; with </a:t>
            </a:r>
            <a:r>
              <a:rPr lang="en-US" dirty="0" smtClean="0"/>
              <a:t>her </a:t>
            </a:r>
            <a:r>
              <a:rPr lang="en-US" dirty="0"/>
              <a:t>own soul, </a:t>
            </a:r>
            <a:r>
              <a:rPr lang="en-US" dirty="0" smtClean="0"/>
              <a:t>right </a:t>
            </a:r>
            <a:r>
              <a:rPr lang="en-US" dirty="0"/>
              <a:t>or wrong, physical limitations, choices, etc.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91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two meanings for the word character: </a:t>
            </a:r>
          </a:p>
          <a:p>
            <a:r>
              <a:rPr lang="en-US" dirty="0"/>
              <a:t>1)  The person in a work of fiction. </a:t>
            </a:r>
          </a:p>
          <a:p>
            <a:r>
              <a:rPr lang="en-US" dirty="0"/>
              <a:t>2)  </a:t>
            </a:r>
            <a:r>
              <a:rPr lang="en-US" dirty="0" smtClean="0"/>
              <a:t>The </a:t>
            </a:r>
            <a:r>
              <a:rPr lang="en-US" dirty="0"/>
              <a:t>characteristics of a person</a:t>
            </a:r>
            <a:r>
              <a:rPr lang="en-US" dirty="0" smtClean="0"/>
              <a:t>.</a:t>
            </a:r>
          </a:p>
          <a:p>
            <a:r>
              <a:rPr lang="en-US" dirty="0"/>
              <a:t>Persons in a work of fiction - Antagonist and Protagonist </a:t>
            </a:r>
          </a:p>
          <a:p>
            <a:r>
              <a:rPr lang="en-US" dirty="0"/>
              <a:t>Short stories use few characters.  One character is </a:t>
            </a:r>
            <a:r>
              <a:rPr lang="en-US" dirty="0" smtClean="0"/>
              <a:t>main character – the focus of the story </a:t>
            </a:r>
            <a:r>
              <a:rPr lang="en-US" dirty="0"/>
              <a:t>- he/she is the PROTAGONIST.  The </a:t>
            </a:r>
            <a:r>
              <a:rPr lang="en-US" dirty="0" err="1"/>
              <a:t>opposer</a:t>
            </a:r>
            <a:r>
              <a:rPr lang="en-US" dirty="0"/>
              <a:t> of the main character is called the ANTAGONIST.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013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Innocent Eye - The story is told through the eyes of a </a:t>
            </a:r>
            <a:r>
              <a:rPr lang="en-US" dirty="0" smtClean="0"/>
              <a:t>child.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 Stream of Consciousness - The story is told so that the reader feels as if they are inside the head of one character </a:t>
            </a:r>
            <a:r>
              <a:rPr lang="en-US" dirty="0" smtClean="0"/>
              <a:t>we know their </a:t>
            </a:r>
            <a:r>
              <a:rPr lang="en-US" dirty="0"/>
              <a:t>thoughts and reactions.</a:t>
            </a:r>
          </a:p>
          <a:p>
            <a:r>
              <a:rPr lang="en-US" dirty="0" smtClean="0"/>
              <a:t>3</a:t>
            </a:r>
            <a:r>
              <a:rPr lang="en-US" dirty="0"/>
              <a:t>.  First Person - The story is told  by the protagonist or one of the characters who interacts closely with the protagonist </a:t>
            </a:r>
            <a:r>
              <a:rPr lang="en-US" dirty="0" smtClean="0"/>
              <a:t>(</a:t>
            </a:r>
            <a:r>
              <a:rPr lang="en-US" dirty="0"/>
              <a:t>using pronouns I, me, we, </a:t>
            </a:r>
            <a:r>
              <a:rPr lang="en-US" dirty="0" err="1"/>
              <a:t>etc</a:t>
            </a:r>
            <a:r>
              <a:rPr lang="en-US" dirty="0" smtClean="0"/>
              <a:t>)..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68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  Omniscient- The author can narrate the story using the omniscient point of view.  </a:t>
            </a:r>
            <a:r>
              <a:rPr lang="en-US" dirty="0" smtClean="0"/>
              <a:t>We </a:t>
            </a:r>
            <a:r>
              <a:rPr lang="en-US" dirty="0"/>
              <a:t>move from character to character, event to event, having free access to the thoughts, feelings and motivations of </a:t>
            </a:r>
            <a:r>
              <a:rPr lang="en-US" dirty="0" smtClean="0"/>
              <a:t>many </a:t>
            </a:r>
            <a:r>
              <a:rPr lang="en-US" dirty="0"/>
              <a:t>characters and he introduces information where and when he chooses.  </a:t>
            </a:r>
          </a:p>
        </p:txBody>
      </p:sp>
    </p:spTree>
    <p:extLst>
      <p:ext uri="{BB962C8B-B14F-4D97-AF65-F5344CB8AC3E}">
        <p14:creationId xmlns:p14="http://schemas.microsoft.com/office/powerpoint/2010/main" val="2935574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686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Elements of a Short Story</vt:lpstr>
      <vt:lpstr>Setting</vt:lpstr>
      <vt:lpstr>Plot</vt:lpstr>
      <vt:lpstr>Plot Continued</vt:lpstr>
      <vt:lpstr>Conflict</vt:lpstr>
      <vt:lpstr>Conflict Continued </vt:lpstr>
      <vt:lpstr>Character</vt:lpstr>
      <vt:lpstr>Point of View</vt:lpstr>
      <vt:lpstr>Point of View Continued</vt:lpstr>
      <vt:lpstr>Theme</vt:lpstr>
      <vt:lpstr>Theme continued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Short Story</dc:title>
  <dc:creator>Gregory Oppedisano</dc:creator>
  <cp:lastModifiedBy>Gregory Oppedisano</cp:lastModifiedBy>
  <cp:revision>5</cp:revision>
  <dcterms:created xsi:type="dcterms:W3CDTF">2016-09-12T21:28:48Z</dcterms:created>
  <dcterms:modified xsi:type="dcterms:W3CDTF">2016-09-13T17:37:31Z</dcterms:modified>
</cp:coreProperties>
</file>