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71" r:id="rId15"/>
    <p:sldId id="268" r:id="rId16"/>
    <p:sldId id="270" r:id="rId17"/>
    <p:sldId id="267" r:id="rId18"/>
    <p:sldId id="269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286" autoAdjust="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7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BCE97-B00B-4CFE-AB2C-7B35CB74FA62}" type="datetimeFigureOut">
              <a:rPr lang="en-CA" smtClean="0"/>
              <a:t>22/09/2013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FB1A-53DB-4DA0-8C17-B77D222FE9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078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FB1A-53DB-4DA0-8C17-B77D222FE935}" type="slidenum">
              <a:rPr lang="en-CA" smtClean="0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FB1A-53DB-4DA0-8C17-B77D222FE93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493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EB5A-F81C-4970-B656-CED4C7C023AE}" type="datetime1">
              <a:rPr lang="en-US" smtClean="0"/>
              <a:t>9/22/2013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FA4F5-BBFB-4223-BE9D-12D3CE21EE1B}" type="datetime1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6883-C7E0-4043-8B97-EBA2F6148662}" type="datetime1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A1E24A3-2F95-4F56-B063-5F1B5AF21EE3}" type="datetime1">
              <a:rPr lang="en-US" smtClean="0"/>
              <a:t>9/22/2013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6BBF-7544-4DDA-9A7A-E1D1B2E9A585}" type="datetime1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CE9D-CB85-4D03-9AF4-E383A3DB2D74}" type="datetime1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20C9-8926-4A76-8090-841ECC8909DD}" type="datetime1">
              <a:rPr lang="en-US" smtClean="0"/>
              <a:t>9/22/2013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AD5D-70A0-4D94-BC15-AD66A3FDA0AB}" type="datetime1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AD408-C507-4D6F-8620-A6F3FB66A3C8}" type="datetime1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CCC4C8-5B2D-4CFB-A195-8D6967E2B513}" type="datetime1">
              <a:rPr lang="en-US" smtClean="0"/>
              <a:t>9/22/2013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2321-2C0F-4DD3-A541-5A61C877901C}" type="datetime1">
              <a:rPr lang="en-US" smtClean="0"/>
              <a:t>9/22/2013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EEFB2C-6671-4A04-820F-8B93183F50B3}" type="datetime1">
              <a:rPr lang="en-US" smtClean="0"/>
              <a:t>9/22/2013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A42DC1-08D1-42BC-AEAC-3278A8E24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3: Reconciling Nationalist Loyalties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Related Issue 1: To what extent should we embrace Nationalism?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So 1.10   Chapter 3   Social 20-1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July 1</a:t>
            </a:r>
            <a:r>
              <a:rPr lang="en-US" baseline="30000" dirty="0" smtClean="0"/>
              <a:t>st</a:t>
            </a:r>
            <a:r>
              <a:rPr lang="en-US" dirty="0" smtClean="0"/>
              <a:t> in Newfoundland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anniversary of a WW1 battle that killed 780 soldiers of the Newfoundland Regiment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big party!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How can nationalist loyalties create conflict?</a:t>
            </a:r>
            <a:endParaRPr lang="en-US" sz="3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en-US" dirty="0" smtClean="0"/>
              <a:t>July 1</a:t>
            </a:r>
            <a:r>
              <a:rPr lang="en-US" baseline="30000" dirty="0" smtClean="0"/>
              <a:t>st</a:t>
            </a:r>
            <a:r>
              <a:rPr lang="en-US" dirty="0" smtClean="0"/>
              <a:t> in the rest of Canada</a:t>
            </a:r>
            <a:endParaRPr lang="en-US" dirty="0"/>
          </a:p>
        </p:txBody>
      </p:sp>
      <p:pic>
        <p:nvPicPr>
          <p:cNvPr id="3074" name="Picture 2" descr="\\FS-SJ\StaffDirectory\paulsevigny\Desktop\imagesCAGIAW0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78313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FS-SJ\StaffDirectory\paulsevigny\Desktop\imagesCAISCN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25379"/>
            <a:ext cx="3105294" cy="238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Quebec, some people known as </a:t>
            </a:r>
            <a:r>
              <a:rPr lang="en-US" b="1" dirty="0" smtClean="0">
                <a:solidFill>
                  <a:srgbClr val="FF0000"/>
                </a:solidFill>
              </a:rPr>
              <a:t>sovereignists</a:t>
            </a:r>
            <a:r>
              <a:rPr lang="en-US" dirty="0" smtClean="0"/>
              <a:t> would like for Quebec to become a country, while others known as </a:t>
            </a:r>
            <a:r>
              <a:rPr lang="en-US" dirty="0" smtClean="0">
                <a:solidFill>
                  <a:srgbClr val="FF0000"/>
                </a:solidFill>
              </a:rPr>
              <a:t>federalists</a:t>
            </a:r>
            <a:r>
              <a:rPr lang="en-US" dirty="0" smtClean="0"/>
              <a:t> would like for Quebec to remain a province of Canada.</a:t>
            </a:r>
          </a:p>
          <a:p>
            <a:r>
              <a:rPr lang="en-US" dirty="0" smtClean="0"/>
              <a:t>In 1995, Quebec had a referendum (a vote) about whether or not to remain in Canada:  50.2% of people voted to stay with Canada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Contending loyalties in Quebec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730416"/>
              </p:ext>
            </p:extLst>
          </p:nvPr>
        </p:nvGraphicFramePr>
        <p:xfrm>
          <a:off x="457200" y="15240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Details….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Boost the Birthrate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Behind</a:t>
                      </a:r>
                      <a:endParaRPr lang="en-US" baseline="0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Ready for Change</a:t>
                      </a:r>
                      <a:endParaRPr lang="en-US" baseline="0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Bill 101 and Quebec</a:t>
                      </a:r>
                      <a:r>
                        <a:rPr lang="en-US" baseline="0" dirty="0" smtClean="0"/>
                        <a:t> Anglophones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Bill 101 and Quebec </a:t>
                      </a:r>
                      <a:r>
                        <a:rPr lang="en-US" dirty="0" err="1" smtClean="0"/>
                        <a:t>Francophones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Quebecois Nationalism</a:t>
            </a:r>
            <a:r>
              <a:rPr lang="en-US" sz="1200" dirty="0" smtClean="0"/>
              <a:t> </a:t>
            </a:r>
            <a:r>
              <a:rPr lang="en-US" sz="1800" dirty="0" smtClean="0"/>
              <a:t> </a:t>
            </a:r>
            <a:r>
              <a:rPr lang="en-US" sz="1800" dirty="0" smtClean="0"/>
              <a:t>read page </a:t>
            </a:r>
            <a:r>
              <a:rPr lang="en-US" sz="1800" dirty="0" smtClean="0"/>
              <a:t>78  &amp; 79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 smtClean="0"/>
              <a:t>An example of conflict: Oka</a:t>
            </a:r>
          </a:p>
          <a:p>
            <a:endParaRPr lang="en-US" dirty="0"/>
          </a:p>
          <a:p>
            <a:r>
              <a:rPr lang="en-US" dirty="0" smtClean="0"/>
              <a:t>Quick facts: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town of Oka in Quebec wanted to expand a golf course.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Mohawks claimed the land in question was an ancestral burial ground and set up a roadblock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Quebec’s police force was called in to settle the dispute, shots were fired and a police officer was killed.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The Canadian army was called in and eventually put an end to the dispute.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have people dealt with competing nationalist loyalties?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Reconciling can mean coming to terms with the past or mending a broken relationship</a:t>
            </a:r>
          </a:p>
          <a:p>
            <a:r>
              <a:rPr lang="en-US" dirty="0" smtClean="0"/>
              <a:t>When people or nations disagree or when their nationalist loyalties lead them to pursue contending goals, reconciliation can bring them together and help them live together in peace.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Reconciliation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1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FS-SJ\StaffDirectory\paulsevigny\Desktop\imagesCAIOFV1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4" y="369888"/>
            <a:ext cx="2349221" cy="267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S-SJ\StaffDirectory\paulsevigny\Desktop\image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810000" cy="253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FS-SJ\StaffDirectory\paulsevigny\Desktop\untitled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49" y="369888"/>
            <a:ext cx="3302567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FS-SJ\StaffDirectory\paulsevigny\Desktop\untitled2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4472486"/>
            <a:ext cx="3019425" cy="193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FS-SJ\StaffDirectory\paulsevigny\Desktop\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725601"/>
            <a:ext cx="3394075" cy="190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3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crisis over initially (in the beginning) 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What did the Oka Crisis come to represent 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Oka Crisis Video…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federal government called this commission because of the Oka crisis.</a:t>
            </a:r>
          </a:p>
          <a:p>
            <a:r>
              <a:rPr lang="en-US" dirty="0" smtClean="0"/>
              <a:t>The commission visited many communities and talked to many people.</a:t>
            </a:r>
          </a:p>
          <a:p>
            <a:r>
              <a:rPr lang="en-US" dirty="0" smtClean="0"/>
              <a:t>The report written by the commission condemned the treatment of Aboriginal peoples, and urged Canadians to view First Nation, Inuit and Metis as nations with a right to govern themselves.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Royal Commission on Aboriginal Peoples</a:t>
            </a:r>
            <a:endParaRPr lang="en-US" dirty="0"/>
          </a:p>
        </p:txBody>
      </p:sp>
      <p:pic>
        <p:nvPicPr>
          <p:cNvPr id="2050" name="Picture 2" descr="\\FS-SJ\StaffDirectory\paulsevigny\Desktop\untitled8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71999"/>
            <a:ext cx="3581400" cy="207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land claim is an Aboriginal people’s claim to the right to control the land where they traditionally lived</a:t>
            </a:r>
          </a:p>
          <a:p>
            <a:r>
              <a:rPr lang="en-US" dirty="0" smtClean="0"/>
              <a:t>The land claim process is slow:  The James Bay Agreement started in 1971 and wasn’t settled until 2008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Land claims</a:t>
            </a:r>
            <a:endParaRPr lang="en-US" dirty="0"/>
          </a:p>
        </p:txBody>
      </p:sp>
      <p:pic>
        <p:nvPicPr>
          <p:cNvPr id="3074" name="Picture 2" descr="\\FS-SJ\StaffDirectory\paulsevigny\Desktop\imagesCAV12W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56384"/>
            <a:ext cx="4486275" cy="346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p. 85 and answer the three </a:t>
            </a:r>
            <a:r>
              <a:rPr lang="en-CA" smtClean="0"/>
              <a:t>Explorations questions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View From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536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Analyze the importance of reconciling contending nationalist loyalties (Canadian nationalism, First Nations and Metis nationalism, ethnic nationalism in Canada, Quebecois nationalism, Inuit perspectives on nationalism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Outcome  1.10/Chapter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Loyalty means to be firmly committed or faithful to someone  or something.</a:t>
            </a:r>
          </a:p>
          <a:p>
            <a:r>
              <a:rPr lang="en-US" dirty="0" smtClean="0"/>
              <a:t>Patriotism is the love of one’s country or nation: a section of Highway 401 was renamed the Highway of Heroes to honor soldiers who have died in Afghanistan</a:t>
            </a:r>
          </a:p>
          <a:p>
            <a:r>
              <a:rPr lang="en-US" dirty="0" smtClean="0"/>
              <a:t>A nationalist loyalty means to be faithful</a:t>
            </a:r>
          </a:p>
          <a:p>
            <a:pPr marL="0" indent="0">
              <a:buNone/>
            </a:pPr>
            <a:r>
              <a:rPr lang="en-US" dirty="0" smtClean="0"/>
              <a:t>    to your country or nation: going to a	</a:t>
            </a:r>
          </a:p>
          <a:p>
            <a:pPr marL="0" indent="0">
              <a:buNone/>
            </a:pPr>
            <a:r>
              <a:rPr lang="en-US" dirty="0" smtClean="0"/>
              <a:t>    parade, or displaying a flag, or keeping</a:t>
            </a:r>
          </a:p>
          <a:p>
            <a:pPr marL="0" indent="0">
              <a:buNone/>
            </a:pPr>
            <a:r>
              <a:rPr lang="en-US" dirty="0" smtClean="0"/>
              <a:t>    in touch with your community.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Loyalties</a:t>
            </a:r>
            <a:endParaRPr lang="en-US" dirty="0"/>
          </a:p>
        </p:txBody>
      </p:sp>
      <p:pic>
        <p:nvPicPr>
          <p:cNvPr id="1026" name="Picture 2" descr="\\FS-SJ\StaffDirectory\paulsevigny\Desktop\imagesCARHQWG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8140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Contending means struggling or competing</a:t>
            </a:r>
          </a:p>
          <a:p>
            <a:endParaRPr lang="en-US" dirty="0"/>
          </a:p>
          <a:p>
            <a:r>
              <a:rPr lang="en-US" dirty="0" smtClean="0"/>
              <a:t>Sometimes you have to choose between loyalties:  you may have been invited to a friend’s on the same day that your family has planned an outing.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Contending loyalties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0" y="3886200"/>
            <a:ext cx="2978932" cy="24384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9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Names can affirm nationalist loyalties</a:t>
            </a:r>
          </a:p>
          <a:p>
            <a:r>
              <a:rPr lang="en-US" dirty="0" smtClean="0"/>
              <a:t>When Europeans first arrived in the Canadian Arctic, they ignored Inuit names and gave English or French names, such as Frobisher Bay.</a:t>
            </a:r>
          </a:p>
          <a:p>
            <a:r>
              <a:rPr lang="en-US" dirty="0" smtClean="0"/>
              <a:t>The Inuit are now reclaiming</a:t>
            </a:r>
          </a:p>
          <a:p>
            <a:pPr>
              <a:buNone/>
            </a:pPr>
            <a:r>
              <a:rPr lang="en-US" dirty="0" smtClean="0"/>
              <a:t>    many of their own place</a:t>
            </a:r>
          </a:p>
          <a:p>
            <a:pPr>
              <a:buNone/>
            </a:pPr>
            <a:r>
              <a:rPr lang="en-US" dirty="0" smtClean="0"/>
              <a:t>    names:  Frobisher Bay was</a:t>
            </a:r>
          </a:p>
          <a:p>
            <a:pPr>
              <a:buNone/>
            </a:pPr>
            <a:r>
              <a:rPr lang="en-US" dirty="0" smtClean="0"/>
              <a:t>    renamed Iqaluit, which </a:t>
            </a:r>
          </a:p>
          <a:p>
            <a:pPr>
              <a:buNone/>
            </a:pPr>
            <a:r>
              <a:rPr lang="en-US" dirty="0" smtClean="0"/>
              <a:t>    means ‘place of fish’.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Reclaiming Inuit names</a:t>
            </a:r>
            <a:endParaRPr lang="en-US" dirty="0"/>
          </a:p>
        </p:txBody>
      </p:sp>
      <p:pic>
        <p:nvPicPr>
          <p:cNvPr id="1026" name="Picture 2" descr="C:\Users\Sevigny\Desktop\imagesCAZUN9G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5595" y="3124200"/>
            <a:ext cx="3758843" cy="2613025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Inuit names and identity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Traditionally, Inuit had only one name.</a:t>
            </a:r>
          </a:p>
          <a:p>
            <a:r>
              <a:rPr lang="en-CA" dirty="0" smtClean="0"/>
              <a:t>The Canadian government thought that made it hard to keep track of people, so it assigned a personal number to each Inuk.</a:t>
            </a:r>
          </a:p>
          <a:p>
            <a:r>
              <a:rPr lang="en-CA" dirty="0" smtClean="0"/>
              <a:t>Some teachers would use those numbers instead of </a:t>
            </a:r>
            <a:r>
              <a:rPr lang="en-CA" dirty="0" smtClean="0"/>
              <a:t>names</a:t>
            </a:r>
          </a:p>
          <a:p>
            <a:r>
              <a:rPr lang="en-CA" dirty="0" smtClean="0"/>
              <a:t>Watch the video: </a:t>
            </a:r>
            <a:r>
              <a:rPr lang="en-CA" dirty="0" err="1" smtClean="0"/>
              <a:t>Kiviaq</a:t>
            </a:r>
            <a:r>
              <a:rPr lang="en-CA" dirty="0" smtClean="0"/>
              <a:t> versus Canada (on my webpage)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3200400"/>
          </a:xfrm>
        </p:spPr>
        <p:txBody>
          <a:bodyPr>
            <a:normAutofit fontScale="92500" lnSpcReduction="20000"/>
          </a:bodyPr>
          <a:lstStyle/>
          <a:p>
            <a:endParaRPr lang="en-CA" dirty="0"/>
          </a:p>
        </p:txBody>
      </p:sp>
      <p:pic>
        <p:nvPicPr>
          <p:cNvPr id="2050" name="Picture 2" descr="C:\Users\Sevigny\Desktop\imagesCADI48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199" y="1524000"/>
            <a:ext cx="4134757" cy="327660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loyalties in a pluralistic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Cultural pluralism:  more than one culture; people from many nations living together in harmony</a:t>
            </a:r>
          </a:p>
          <a:p>
            <a:r>
              <a:rPr lang="en-US" dirty="0" smtClean="0"/>
              <a:t>Canadians  are encouraged to honor their cultural heritage, and laws make sure they can.</a:t>
            </a:r>
          </a:p>
          <a:p>
            <a:r>
              <a:rPr lang="en-US" dirty="0" smtClean="0"/>
              <a:t>Some people disagree: “How far is too far?”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1026" name="Picture 2" descr="\\FS-SJ\StaffDirectory\paulsevigny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4343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 accommodation:  Canadian institutions must adapt to the religious and cultural practices of minorities as long as those practices do not violate other rights and freedoms.</a:t>
            </a:r>
          </a:p>
          <a:p>
            <a:r>
              <a:rPr lang="en-US" dirty="0" smtClean="0"/>
              <a:t>For example, the RCMP allows officers of the Sikh faith to wear a turban and to not shave, which are elements of their religious beliefs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Expressing non-Canadian nationalist loyalties</a:t>
            </a:r>
            <a:endParaRPr lang="en-US" sz="3200" dirty="0"/>
          </a:p>
        </p:txBody>
      </p:sp>
      <p:pic>
        <p:nvPicPr>
          <p:cNvPr id="2050" name="Picture 2" descr="\\FS-SJ\StaffDirectory\paulsevigny\Desktop\imagesCA3BPS3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599"/>
            <a:ext cx="4624484" cy="19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FS-SJ\StaffDirectory\paulsevigny\Desktop\imagesCA52X0L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8" y="4316413"/>
            <a:ext cx="3116262" cy="234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Québec, as a French province, tries to </a:t>
            </a:r>
            <a:r>
              <a:rPr lang="fr-CA" dirty="0" err="1" smtClean="0"/>
              <a:t>keep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French </a:t>
            </a:r>
            <a:r>
              <a:rPr lang="fr-CA" dirty="0" err="1" smtClean="0"/>
              <a:t>identity</a:t>
            </a:r>
            <a:r>
              <a:rPr lang="fr-CA" dirty="0" smtClean="0"/>
              <a:t>, and </a:t>
            </a:r>
            <a:r>
              <a:rPr lang="fr-CA" dirty="0" err="1" smtClean="0"/>
              <a:t>struggles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</a:t>
            </a:r>
            <a:r>
              <a:rPr lang="en-US" dirty="0" smtClean="0"/>
              <a:t>how to accommodate minorities who want to keep their own identity.</a:t>
            </a:r>
          </a:p>
          <a:p>
            <a:endParaRPr lang="en-US" dirty="0"/>
          </a:p>
          <a:p>
            <a:r>
              <a:rPr lang="en-US" dirty="0" smtClean="0"/>
              <a:t>Example of a lack of accommodation: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Women wearing a burka cannot be served at a government office.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Asmahan</a:t>
            </a:r>
            <a:r>
              <a:rPr lang="en-US" dirty="0" smtClean="0"/>
              <a:t> Mansour was told she couldn’t play soccer wearing a hijab.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Reasonable accommodation in </a:t>
            </a:r>
            <a:r>
              <a:rPr lang="en-US" dirty="0" err="1" smtClean="0"/>
              <a:t>Qu</a:t>
            </a:r>
            <a:r>
              <a:rPr lang="fr-CA" dirty="0" err="1" smtClean="0"/>
              <a:t>ébec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So 1.10   Chapter 3   Social 20-1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A42DC1-08D1-42BC-AEAC-3278A8E240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340</TotalTime>
  <Words>976</Words>
  <Application>Microsoft Office PowerPoint</Application>
  <PresentationFormat>On-screen Show (4:3)</PresentationFormat>
  <Paragraphs>121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Related Issue 1: To what extent should we embrace Nationalism?</vt:lpstr>
      <vt:lpstr>Specific Outcome  1.10/Chapter 3</vt:lpstr>
      <vt:lpstr>Loyalties</vt:lpstr>
      <vt:lpstr>Contending loyalties</vt:lpstr>
      <vt:lpstr>Reclaiming Inuit names</vt:lpstr>
      <vt:lpstr>Inuit names and identity</vt:lpstr>
      <vt:lpstr>National loyalties in a pluralistic society</vt:lpstr>
      <vt:lpstr>Expressing non-Canadian nationalist loyalties</vt:lpstr>
      <vt:lpstr>Reasonable accommodation in Québec</vt:lpstr>
      <vt:lpstr>How can nationalist loyalties create conflict?</vt:lpstr>
      <vt:lpstr>Contending loyalties in Quebec</vt:lpstr>
      <vt:lpstr>Quebecois Nationalism  read page 78  &amp; 79 </vt:lpstr>
      <vt:lpstr>How have people dealt with competing nationalist loyalties?</vt:lpstr>
      <vt:lpstr>Reconciliation</vt:lpstr>
      <vt:lpstr>PowerPoint Presentation</vt:lpstr>
      <vt:lpstr>Watch the Oka Crisis Video…</vt:lpstr>
      <vt:lpstr>The Royal Commission on Aboriginal Peoples</vt:lpstr>
      <vt:lpstr>Land claims</vt:lpstr>
      <vt:lpstr>The View From Here</vt:lpstr>
    </vt:vector>
  </TitlesOfParts>
  <Company>Grande Prairie Catholic School District #28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Related Issue 1: To what extent should we embrace Nationalism?</dc:title>
  <dc:creator>Staff</dc:creator>
  <cp:lastModifiedBy>Greg</cp:lastModifiedBy>
  <cp:revision>32</cp:revision>
  <dcterms:created xsi:type="dcterms:W3CDTF">2012-02-25T22:28:34Z</dcterms:created>
  <dcterms:modified xsi:type="dcterms:W3CDTF">2013-09-23T03:34:27Z</dcterms:modified>
</cp:coreProperties>
</file>