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8" r:id="rId12"/>
    <p:sldId id="269" r:id="rId13"/>
    <p:sldId id="266" r:id="rId14"/>
    <p:sldId id="264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7102475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C6770E64-1DB8-4701-8BED-A4CD1F5D378F}" type="datetimeFigureOut">
              <a:rPr lang="en-US" smtClean="0"/>
              <a:t>5/2/2012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6B92F674-F09F-4B69-A4FF-ECACFBADB9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906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2F674-F09F-4B69-A4FF-ECACFBADB95F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2F674-F09F-4B69-A4FF-ECACFBADB95F}" type="slidenum">
              <a:rPr lang="en-US" smtClean="0"/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E8DD-EDBB-450E-A19B-B5B985BB462C}" type="datetimeFigureOut">
              <a:rPr lang="en-US" smtClean="0"/>
              <a:pPr/>
              <a:t>5/2/2012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1619-8F34-4A62-93E6-21D89DD0C0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E8DD-EDBB-450E-A19B-B5B985BB462C}" type="datetimeFigureOut">
              <a:rPr lang="en-US" smtClean="0"/>
              <a:pPr/>
              <a:t>5/2/2012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1619-8F34-4A62-93E6-21D89DD0C0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E8DD-EDBB-450E-A19B-B5B985BB462C}" type="datetimeFigureOut">
              <a:rPr lang="en-US" smtClean="0"/>
              <a:pPr/>
              <a:t>5/2/2012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1619-8F34-4A62-93E6-21D89DD0C0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E8DD-EDBB-450E-A19B-B5B985BB462C}" type="datetimeFigureOut">
              <a:rPr lang="en-US" smtClean="0"/>
              <a:pPr/>
              <a:t>5/2/2012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1619-8F34-4A62-93E6-21D89DD0C0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E8DD-EDBB-450E-A19B-B5B985BB462C}" type="datetimeFigureOut">
              <a:rPr lang="en-US" smtClean="0"/>
              <a:pPr/>
              <a:t>5/2/2012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1619-8F34-4A62-93E6-21D89DD0C0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E8DD-EDBB-450E-A19B-B5B985BB462C}" type="datetimeFigureOut">
              <a:rPr lang="en-US" smtClean="0"/>
              <a:pPr/>
              <a:t>5/2/2012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1619-8F34-4A62-93E6-21D89DD0C0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E8DD-EDBB-450E-A19B-B5B985BB462C}" type="datetimeFigureOut">
              <a:rPr lang="en-US" smtClean="0"/>
              <a:pPr/>
              <a:t>5/2/2012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1619-8F34-4A62-93E6-21D89DD0C0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E8DD-EDBB-450E-A19B-B5B985BB462C}" type="datetimeFigureOut">
              <a:rPr lang="en-US" smtClean="0"/>
              <a:pPr/>
              <a:t>5/2/2012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1619-8F34-4A62-93E6-21D89DD0C0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E8DD-EDBB-450E-A19B-B5B985BB462C}" type="datetimeFigureOut">
              <a:rPr lang="en-US" smtClean="0"/>
              <a:pPr/>
              <a:t>5/2/2012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1619-8F34-4A62-93E6-21D89DD0C0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E8DD-EDBB-450E-A19B-B5B985BB462C}" type="datetimeFigureOut">
              <a:rPr lang="en-US" smtClean="0"/>
              <a:pPr/>
              <a:t>5/2/2012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1619-8F34-4A62-93E6-21D89DD0C0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E8DD-EDBB-450E-A19B-B5B985BB462C}" type="datetimeFigureOut">
              <a:rPr lang="en-US" smtClean="0"/>
              <a:pPr/>
              <a:t>5/2/2012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191619-8F34-4A62-93E6-21D89DD0C0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6191619-8F34-4A62-93E6-21D89DD0C0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910E8DD-EDBB-450E-A19B-B5B985BB462C}" type="datetimeFigureOut">
              <a:rPr lang="en-US" smtClean="0"/>
              <a:pPr/>
              <a:t>5/2/2012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Chapter 11 – Internationalism and Nationalism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Iran’s Conflict with the UN (con’t)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International Atomic Energy Agency ( UN) monitored whether countries are observing the terms of the treaty</a:t>
            </a:r>
          </a:p>
          <a:p>
            <a:r>
              <a:rPr lang="en-US" dirty="0" smtClean="0"/>
              <a:t>Report suggested that Iran had been secretly enriching uranium (used in the building of nuclear weapons).</a:t>
            </a:r>
          </a:p>
          <a:p>
            <a:r>
              <a:rPr lang="en-US" dirty="0" smtClean="0"/>
              <a:t>Iran refused – said that Iran should be free to control this process without outside interference.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Iran’s Conflict with the UN (con’t)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Mahmoud Ahmadinejad (President of Iran) called for the destruction of Israel, denied the Holocaust happened and threatened the USA</a:t>
            </a:r>
          </a:p>
          <a:p>
            <a:r>
              <a:rPr lang="en-US" dirty="0" smtClean="0"/>
              <a:t>Observers believe that the development of Iran’s nuclear weapons were to be used against the USA</a:t>
            </a:r>
          </a:p>
          <a:p>
            <a:r>
              <a:rPr lang="en-US" dirty="0" smtClean="0"/>
              <a:t>UN security council called on Iran to stop their nuclear program- imposed sanctions when Iran refused.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Iran’s Conflict with the UN (con’t)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DISCUSS: 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IS THIS A SITUATION IN WHICH THE UNITED NATIONS SHOULD INTERVENE TO EXERCISE ITS RESPONSIBILITY TO PROTECT?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Protecting the Common Human Heritage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UNESCO – United Nations Educational, Scientific and Cultural Organization promotes international co-operation in the fields of education, science, culture, and communication and works to create respect for shared values</a:t>
            </a:r>
          </a:p>
          <a:p>
            <a:r>
              <a:rPr lang="en-US" dirty="0" smtClean="0"/>
              <a:t>Part of its mandate involves preserving the </a:t>
            </a:r>
            <a:r>
              <a:rPr lang="en-US" b="1" dirty="0" smtClean="0"/>
              <a:t>common human heritage – </a:t>
            </a:r>
            <a:r>
              <a:rPr lang="en-US" dirty="0" smtClean="0"/>
              <a:t>world heritage sites, traditional skills and knowledge and the arts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Threats to the Common Human Heritage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UNESCO’s plans can interfere with the plans of nation-states – e.g. Afghanistan’s Taliban rulers destroyed tow ancient statues of Buddha</a:t>
            </a:r>
          </a:p>
          <a:p>
            <a:r>
              <a:rPr lang="en-US" dirty="0" smtClean="0"/>
              <a:t>Must be a balance to preserve the common human heritage against the national interest of a nation-state.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179704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How Do the Responses of Various International Organizations Affect Nationalism?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Many of the forces that shape globalization also shape the growth of internationalism (trade, safer and faster transportation, communication)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Economic Organizations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Trickle-down effect </a:t>
            </a:r>
            <a:r>
              <a:rPr lang="en-US" dirty="0" smtClean="0"/>
              <a:t>suggests that when people in developed countries have more money to spend, they will buy goods and services offered by businesses in less developed countries – and this spending will strengthen the economy in the developing world.</a:t>
            </a:r>
          </a:p>
          <a:p>
            <a:r>
              <a:rPr lang="en-US" dirty="0" smtClean="0"/>
              <a:t>WTO and the EU support this principle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Cultural and Language-Based Organizations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Groups such as Indigenous peoples and Francophones, are acting  internationally to find ways to combine their voices to affirm and promote their national identity in their individual countries (Non-governmental Organizations – NGO’s)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Early Indigenous Peoples’ Initiatives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1973 – Arctic Peoples Conference in Copenhagen.  </a:t>
            </a:r>
          </a:p>
          <a:p>
            <a:r>
              <a:rPr lang="en-US" dirty="0" smtClean="0"/>
              <a:t>This conference marked the beginning of international co-operation among Indigenous peoples and helped the formation of groups such as the World Council of Indigenous Peoples and the Inuit Circumpolar conference.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Arctic Council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1991 – reps from the world’s eight Arctic countries – Canada, Denmark, Iceland, Finland, Norway, Sweden, USA, Russia met in Finland to discuss strategies for protecting the fragile Arctic environment</a:t>
            </a:r>
          </a:p>
          <a:p>
            <a:r>
              <a:rPr lang="en-US" b="1" dirty="0" smtClean="0"/>
              <a:t>Discuss:</a:t>
            </a:r>
            <a:r>
              <a:rPr lang="en-US" dirty="0" smtClean="0"/>
              <a:t>  If the UN like the Arctic Council, allowed non-state nations to become members, would this be a step forward?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What’s In this Chapter…..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How have changing world conditions promoted the need for internationalism?</a:t>
            </a:r>
          </a:p>
          <a:p>
            <a:r>
              <a:rPr lang="en-US" dirty="0" smtClean="0"/>
              <a:t>How have the United Nations’ changing international responses affected nationalism?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How do the responses of various international organizations affect nationalism?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 Francophonie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 Francophonie – l’Organization internationale de la Francophonie – organization of countries in which French is an official language.</a:t>
            </a:r>
          </a:p>
          <a:p>
            <a:r>
              <a:rPr lang="en-US" dirty="0" smtClean="0"/>
              <a:t>Include gov’ts but may not be federal governments.   (Canada is a member, but so are the provinces of NB and Quebec)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Security Organizations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Countries have always formed defensive military alliances to ensure their security</a:t>
            </a:r>
          </a:p>
          <a:p>
            <a:r>
              <a:rPr lang="en-US" dirty="0" smtClean="0"/>
              <a:t>During the Cold War – Western Europe and North America feared the military threat posed by the powerful, communist-controlled Soviet Union.  </a:t>
            </a:r>
          </a:p>
          <a:p>
            <a:r>
              <a:rPr lang="en-US" dirty="0" smtClean="0"/>
              <a:t>NATO was formed in 1949 – Canada was a founding member.  </a:t>
            </a:r>
          </a:p>
          <a:p>
            <a:r>
              <a:rPr lang="en-US" dirty="0" smtClean="0"/>
              <a:t>When the SU collapsed in the late 1980’s – NATO’s role began to evolve to include peacekeeping and peacemaking. (Afghanistan today)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51128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How Have Changing World Conditions Promoted the need for internationalism?  </a:t>
            </a:r>
            <a:endParaRPr lang="en-US" b="1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28596" y="2285992"/>
            <a:ext cx="8258204" cy="3840171"/>
          </a:xfrm>
        </p:spPr>
        <p:txBody>
          <a:bodyPr/>
          <a:lstStyle/>
          <a:p>
            <a:r>
              <a:rPr lang="en-US" dirty="0" smtClean="0"/>
              <a:t>As the world becomes more globalized, many challenges need to be dealt with internationally.  E.g. SARS, terrorism, climate change.</a:t>
            </a:r>
          </a:p>
          <a:p>
            <a:r>
              <a:rPr lang="en-US" dirty="0" smtClean="0"/>
              <a:t>Countries that support internationalism accept collective responsibility for world problems.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Global Communication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1960 – philosopher Marshall McLuhan brought forth ideas regarding the information revolution.</a:t>
            </a:r>
          </a:p>
          <a:p>
            <a:r>
              <a:rPr lang="en-US" dirty="0" smtClean="0"/>
              <a:t>The old civic, state and national groupings have become unworkable.  </a:t>
            </a:r>
          </a:p>
          <a:p>
            <a:r>
              <a:rPr lang="en-US" dirty="0" smtClean="0"/>
              <a:t>“</a:t>
            </a:r>
            <a:r>
              <a:rPr lang="en-US" i="1" dirty="0" smtClean="0"/>
              <a:t>Electric circuitry has overthrown the regime of ‘time’ and ‘space’ and pours upon us constantly and continuously the concerns of all other men”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Global Village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creation of the internet, satellite, fiber optic communications, cell phones relates to McLuhans’ prediction of the information revolution.</a:t>
            </a:r>
          </a:p>
          <a:p>
            <a:endParaRPr lang="en-US" dirty="0"/>
          </a:p>
          <a:p>
            <a:r>
              <a:rPr lang="en-US" b="1" dirty="0" smtClean="0"/>
              <a:t>Q- How might people’s ability to communicate directly with one another promote internationalism?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Voluntary Balkanization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everyone agrees with McLuhan’s idea of the world as a global village</a:t>
            </a:r>
          </a:p>
          <a:p>
            <a:r>
              <a:rPr lang="en-US" dirty="0" smtClean="0"/>
              <a:t>People become less likely to trust important decisions to those whose values differ from their own.</a:t>
            </a:r>
          </a:p>
          <a:p>
            <a:r>
              <a:rPr lang="en-US" dirty="0" smtClean="0"/>
              <a:t>“Balkanization” refers to the separation of people into isolated and hostile groups that result in loss of shared experiences and values may harm the structure of democratic societies. 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II</a:t>
            </a:r>
            <a:r>
              <a:rPr lang="en-US" dirty="0" smtClean="0"/>
              <a:t>.  </a:t>
            </a:r>
            <a:r>
              <a:rPr lang="en-US" b="1" dirty="0" smtClean="0"/>
              <a:t>How Have the United Nations’ Changing International Responses Affected Nationalism?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2285992"/>
            <a:ext cx="7972452" cy="3840171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Debate </a:t>
            </a:r>
            <a:r>
              <a:rPr lang="en-US" dirty="0" smtClean="0"/>
              <a:t>exists over the effectiveness of peacekeeping and peacemaking in order to bring peace to the world (internationalism).</a:t>
            </a:r>
          </a:p>
          <a:p>
            <a:r>
              <a:rPr lang="en-US" dirty="0" smtClean="0"/>
              <a:t>UN at 50 – 2003 demonstrated many failures of the UN – Rwanda and Yugoslavia.</a:t>
            </a:r>
          </a:p>
          <a:p>
            <a:r>
              <a:rPr lang="en-US" dirty="0" smtClean="0"/>
              <a:t>Kofi Anan – UN secretary general said that the organization needed to adapt to changes in the world.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‘A More Secure World:  Our Shared Responsibility’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Report that the UN relax its longstanding tradition of staying out of internal conflicts</a:t>
            </a:r>
          </a:p>
          <a:p>
            <a:r>
              <a:rPr lang="en-US" dirty="0" smtClean="0"/>
              <a:t>UN has a responsibility to protect people when states violate or fail to uphold the rights and welfare of their or citizens.  </a:t>
            </a:r>
          </a:p>
          <a:p>
            <a:r>
              <a:rPr lang="en-US" dirty="0" smtClean="0"/>
              <a:t>This intervention could be </a:t>
            </a:r>
            <a:r>
              <a:rPr lang="en-US" b="1" dirty="0" smtClean="0"/>
              <a:t>humanitarian operations, monitoring missions diplomacy, or as a last resort – military force.</a:t>
            </a:r>
          </a:p>
          <a:p>
            <a:r>
              <a:rPr lang="en-US" b="1" dirty="0" smtClean="0"/>
              <a:t>Controversial recommendations (challenge to sovereignty)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Iran’s Conflict with the UN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UN’s new direction was immediately challenged with Iran</a:t>
            </a:r>
          </a:p>
          <a:p>
            <a:r>
              <a:rPr lang="en-US" dirty="0" smtClean="0"/>
              <a:t>UN was trying to limit the spread of nuclear weapons – threat to world peace</a:t>
            </a:r>
          </a:p>
          <a:p>
            <a:r>
              <a:rPr lang="en-US" dirty="0" smtClean="0"/>
              <a:t>Iran had signed the Nuclear Non-Proliferation treaty (prevent the spread of nuclear weapons while allowing countries to develop nuclear facilities for peaceful purposes (electric power)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87</TotalTime>
  <Words>1024</Words>
  <Application>Microsoft Office PowerPoint</Application>
  <PresentationFormat>On-screen Show (4:3)</PresentationFormat>
  <Paragraphs>75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Adjacency</vt:lpstr>
      <vt:lpstr>Chapter 11 – Internationalism and Nationalism</vt:lpstr>
      <vt:lpstr>What’s In this Chapter…..</vt:lpstr>
      <vt:lpstr>How Have Changing World Conditions Promoted the need for internationalism?  </vt:lpstr>
      <vt:lpstr>Global Communication</vt:lpstr>
      <vt:lpstr>The Global Village</vt:lpstr>
      <vt:lpstr>Voluntary Balkanization</vt:lpstr>
      <vt:lpstr>  II.  How Have the United Nations’ Changing International Responses Affected Nationalism?</vt:lpstr>
      <vt:lpstr>‘A More Secure World:  Our Shared Responsibility’</vt:lpstr>
      <vt:lpstr>Iran’s Conflict with the UN</vt:lpstr>
      <vt:lpstr>Iran’s Conflict with the UN (con’t)</vt:lpstr>
      <vt:lpstr>Iran’s Conflict with the UN (con’t)</vt:lpstr>
      <vt:lpstr>Iran’s Conflict with the UN (con’t)</vt:lpstr>
      <vt:lpstr>Protecting the Common Human Heritage</vt:lpstr>
      <vt:lpstr>Threats to the Common Human Heritage</vt:lpstr>
      <vt:lpstr>How Do the Responses of Various International Organizations Affect Nationalism?</vt:lpstr>
      <vt:lpstr> Economic Organizations </vt:lpstr>
      <vt:lpstr>Cultural and Language-Based Organizations</vt:lpstr>
      <vt:lpstr>Early Indigenous Peoples’ Initiatives</vt:lpstr>
      <vt:lpstr>Arctic Council</vt:lpstr>
      <vt:lpstr>La Francophonie</vt:lpstr>
      <vt:lpstr>Security Organizations</vt:lpstr>
    </vt:vector>
  </TitlesOfParts>
  <Company>GPCSD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 – Internationalism and Nationalism</dc:title>
  <dc:creator>CEC-DELL-LT-1420</dc:creator>
  <cp:lastModifiedBy>GPCSD</cp:lastModifiedBy>
  <cp:revision>19</cp:revision>
  <dcterms:created xsi:type="dcterms:W3CDTF">2008-12-04T18:09:37Z</dcterms:created>
  <dcterms:modified xsi:type="dcterms:W3CDTF">2012-05-02T20:41:44Z</dcterms:modified>
</cp:coreProperties>
</file>