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1"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18"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0" y="264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style val="42"/>
  <c:chart>
    <c:title>
      <c:tx>
        <c:rich>
          <a:bodyPr/>
          <a:lstStyle/>
          <a:p>
            <a:pPr>
              <a:defRPr lang="en-CA"/>
            </a:pPr>
            <a:r>
              <a:rPr lang="en-CA"/>
              <a:t>Business Cycle Before Government Intervention</a:t>
            </a:r>
          </a:p>
        </c:rich>
      </c:tx>
      <c:layout/>
    </c:title>
    <c:plotArea>
      <c:layout>
        <c:manualLayout>
          <c:layoutTarget val="inner"/>
          <c:xMode val="edge"/>
          <c:yMode val="edge"/>
          <c:x val="1.629618223727803E-2"/>
          <c:y val="8.3333041703120447E-2"/>
          <c:w val="0.64200250566925166"/>
          <c:h val="0.84715237678623456"/>
        </c:manualLayout>
      </c:layout>
      <c:lineChart>
        <c:grouping val="standard"/>
        <c:ser>
          <c:idx val="0"/>
          <c:order val="0"/>
          <c:tx>
            <c:strRef>
              <c:f>Sheet1!$B$1</c:f>
              <c:strCache>
                <c:ptCount val="1"/>
                <c:pt idx="0">
                  <c:v> Boom &amp; Bust Cycle</c:v>
                </c:pt>
              </c:strCache>
            </c:strRef>
          </c:tx>
          <c:marker>
            <c:symbol val="none"/>
          </c:marker>
          <c:cat>
            <c:numRef>
              <c:f>Sheet1!$A$2:$A$6</c:f>
              <c:numCache>
                <c:formatCode>General</c:formatCode>
                <c:ptCount val="5"/>
              </c:numCache>
            </c:numRef>
          </c:cat>
          <c:val>
            <c:numRef>
              <c:f>Sheet1!$B$2:$B$6</c:f>
              <c:numCache>
                <c:formatCode>General</c:formatCode>
                <c:ptCount val="5"/>
                <c:pt idx="0">
                  <c:v>1</c:v>
                </c:pt>
                <c:pt idx="1">
                  <c:v>3.5</c:v>
                </c:pt>
                <c:pt idx="2">
                  <c:v>2</c:v>
                </c:pt>
                <c:pt idx="3">
                  <c:v>5</c:v>
                </c:pt>
                <c:pt idx="4">
                  <c:v>3.5</c:v>
                </c:pt>
              </c:numCache>
            </c:numRef>
          </c:val>
        </c:ser>
        <c:ser>
          <c:idx val="1"/>
          <c:order val="1"/>
          <c:tx>
            <c:strRef>
              <c:f>Sheet1!$C$1</c:f>
              <c:strCache>
                <c:ptCount val="1"/>
                <c:pt idx="0">
                  <c:v>Taxes collected by government</c:v>
                </c:pt>
              </c:strCache>
            </c:strRef>
          </c:tx>
          <c:marker>
            <c:symbol val="none"/>
          </c:marker>
          <c:cat>
            <c:numRef>
              <c:f>Sheet1!$A$2:$A$6</c:f>
              <c:numCache>
                <c:formatCode>General</c:formatCode>
                <c:ptCount val="5"/>
              </c:numCache>
            </c:numRef>
          </c:cat>
          <c:val>
            <c:numRef>
              <c:f>Sheet1!$C$2:$C$6</c:f>
              <c:numCache>
                <c:formatCode>General</c:formatCode>
                <c:ptCount val="5"/>
                <c:pt idx="0">
                  <c:v>1.5</c:v>
                </c:pt>
                <c:pt idx="1">
                  <c:v>4</c:v>
                </c:pt>
                <c:pt idx="2">
                  <c:v>2.5</c:v>
                </c:pt>
                <c:pt idx="3">
                  <c:v>5.5</c:v>
                </c:pt>
                <c:pt idx="4">
                  <c:v>4</c:v>
                </c:pt>
              </c:numCache>
            </c:numRef>
          </c:val>
        </c:ser>
        <c:marker val="1"/>
        <c:axId val="94982912"/>
        <c:axId val="95004160"/>
      </c:lineChart>
      <c:catAx>
        <c:axId val="94982912"/>
        <c:scaling>
          <c:orientation val="minMax"/>
        </c:scaling>
        <c:axPos val="b"/>
        <c:title>
          <c:tx>
            <c:rich>
              <a:bodyPr/>
              <a:lstStyle/>
              <a:p>
                <a:pPr>
                  <a:defRPr lang="en-CA"/>
                </a:pPr>
                <a:r>
                  <a:rPr lang="en-CA"/>
                  <a:t>Time</a:t>
                </a:r>
              </a:p>
            </c:rich>
          </c:tx>
          <c:layout/>
        </c:title>
        <c:numFmt formatCode="General" sourceLinked="1"/>
        <c:tickLblPos val="nextTo"/>
        <c:txPr>
          <a:bodyPr/>
          <a:lstStyle/>
          <a:p>
            <a:pPr>
              <a:defRPr lang="en-CA"/>
            </a:pPr>
            <a:endParaRPr lang="en-US"/>
          </a:p>
        </c:txPr>
        <c:crossAx val="95004160"/>
        <c:crosses val="autoZero"/>
        <c:auto val="1"/>
        <c:lblAlgn val="ctr"/>
        <c:lblOffset val="100"/>
      </c:catAx>
      <c:valAx>
        <c:axId val="95004160"/>
        <c:scaling>
          <c:orientation val="minMax"/>
        </c:scaling>
        <c:delete val="1"/>
        <c:axPos val="l"/>
        <c:majorGridlines/>
        <c:numFmt formatCode="General" sourceLinked="1"/>
        <c:tickLblPos val="none"/>
        <c:crossAx val="94982912"/>
        <c:crosses val="autoZero"/>
        <c:crossBetween val="between"/>
      </c:valAx>
    </c:plotArea>
    <c:legend>
      <c:legendPos val="r"/>
      <c:layout/>
      <c:txPr>
        <a:bodyPr/>
        <a:lstStyle/>
        <a:p>
          <a:pPr>
            <a:defRPr lang="en-CA"/>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CA"/>
  <c:style val="42"/>
  <c:chart>
    <c:title>
      <c:tx>
        <c:rich>
          <a:bodyPr/>
          <a:lstStyle/>
          <a:p>
            <a:pPr>
              <a:defRPr lang="en-CA"/>
            </a:pPr>
            <a:r>
              <a:rPr lang="en-CA"/>
              <a:t>How Keynes Suggested that Government Intervene</a:t>
            </a:r>
          </a:p>
        </c:rich>
      </c:tx>
      <c:layout/>
    </c:title>
    <c:plotArea>
      <c:layout>
        <c:manualLayout>
          <c:layoutTarget val="inner"/>
          <c:xMode val="edge"/>
          <c:yMode val="edge"/>
          <c:x val="1.6296150481189851E-2"/>
          <c:y val="7.2222076407115782E-2"/>
          <c:w val="0.64200250566925166"/>
          <c:h val="0.84344867308253191"/>
        </c:manualLayout>
      </c:layout>
      <c:lineChart>
        <c:grouping val="standard"/>
        <c:ser>
          <c:idx val="0"/>
          <c:order val="0"/>
          <c:tx>
            <c:strRef>
              <c:f>Sheet1!$B$1</c:f>
              <c:strCache>
                <c:ptCount val="1"/>
                <c:pt idx="0">
                  <c:v> Boom &amp; Bust Cycle</c:v>
                </c:pt>
              </c:strCache>
            </c:strRef>
          </c:tx>
          <c:marker>
            <c:symbol val="none"/>
          </c:marker>
          <c:cat>
            <c:numRef>
              <c:f>Sheet1!$A$2:$A$6</c:f>
              <c:numCache>
                <c:formatCode>General</c:formatCode>
                <c:ptCount val="5"/>
              </c:numCache>
            </c:numRef>
          </c:cat>
          <c:val>
            <c:numRef>
              <c:f>Sheet1!$B$2:$B$6</c:f>
              <c:numCache>
                <c:formatCode>General</c:formatCode>
                <c:ptCount val="5"/>
                <c:pt idx="0">
                  <c:v>1</c:v>
                </c:pt>
                <c:pt idx="1">
                  <c:v>3.5</c:v>
                </c:pt>
                <c:pt idx="2">
                  <c:v>2</c:v>
                </c:pt>
                <c:pt idx="3">
                  <c:v>5</c:v>
                </c:pt>
                <c:pt idx="4">
                  <c:v>3.5</c:v>
                </c:pt>
              </c:numCache>
            </c:numRef>
          </c:val>
        </c:ser>
        <c:ser>
          <c:idx val="1"/>
          <c:order val="1"/>
          <c:tx>
            <c:strRef>
              <c:f>Sheet1!$C$1</c:f>
              <c:strCache>
                <c:ptCount val="1"/>
                <c:pt idx="0">
                  <c:v>Taxes collected by government</c:v>
                </c:pt>
              </c:strCache>
            </c:strRef>
          </c:tx>
          <c:marker>
            <c:symbol val="none"/>
          </c:marker>
          <c:cat>
            <c:numRef>
              <c:f>Sheet1!$A$2:$A$6</c:f>
              <c:numCache>
                <c:formatCode>General</c:formatCode>
                <c:ptCount val="5"/>
              </c:numCache>
            </c:numRef>
          </c:cat>
          <c:val>
            <c:numRef>
              <c:f>Sheet1!$C$2:$C$6</c:f>
              <c:numCache>
                <c:formatCode>General</c:formatCode>
                <c:ptCount val="5"/>
                <c:pt idx="0">
                  <c:v>1.5</c:v>
                </c:pt>
                <c:pt idx="1">
                  <c:v>4</c:v>
                </c:pt>
                <c:pt idx="2">
                  <c:v>2.5</c:v>
                </c:pt>
                <c:pt idx="3">
                  <c:v>5.5</c:v>
                </c:pt>
                <c:pt idx="4">
                  <c:v>4</c:v>
                </c:pt>
              </c:numCache>
            </c:numRef>
          </c:val>
        </c:ser>
        <c:ser>
          <c:idx val="2"/>
          <c:order val="2"/>
          <c:tx>
            <c:strRef>
              <c:f>Sheet1!$D$1</c:f>
              <c:strCache>
                <c:ptCount val="1"/>
                <c:pt idx="0">
                  <c:v>Government spending</c:v>
                </c:pt>
              </c:strCache>
            </c:strRef>
          </c:tx>
          <c:marker>
            <c:symbol val="none"/>
          </c:marker>
          <c:cat>
            <c:numRef>
              <c:f>Sheet1!$A$2:$A$6</c:f>
              <c:numCache>
                <c:formatCode>General</c:formatCode>
                <c:ptCount val="5"/>
              </c:numCache>
            </c:numRef>
          </c:cat>
          <c:val>
            <c:numRef>
              <c:f>Sheet1!$D$2:$D$6</c:f>
              <c:numCache>
                <c:formatCode>General</c:formatCode>
                <c:ptCount val="5"/>
                <c:pt idx="0">
                  <c:v>3</c:v>
                </c:pt>
                <c:pt idx="1">
                  <c:v>2</c:v>
                </c:pt>
                <c:pt idx="2">
                  <c:v>4.5</c:v>
                </c:pt>
                <c:pt idx="3">
                  <c:v>3</c:v>
                </c:pt>
                <c:pt idx="4">
                  <c:v>5</c:v>
                </c:pt>
              </c:numCache>
            </c:numRef>
          </c:val>
        </c:ser>
        <c:marker val="1"/>
        <c:axId val="60711680"/>
        <c:axId val="60713600"/>
      </c:lineChart>
      <c:catAx>
        <c:axId val="60711680"/>
        <c:scaling>
          <c:orientation val="minMax"/>
        </c:scaling>
        <c:axPos val="b"/>
        <c:title>
          <c:tx>
            <c:rich>
              <a:bodyPr/>
              <a:lstStyle/>
              <a:p>
                <a:pPr>
                  <a:defRPr lang="en-CA"/>
                </a:pPr>
                <a:r>
                  <a:rPr lang="en-CA"/>
                  <a:t>Time</a:t>
                </a:r>
              </a:p>
            </c:rich>
          </c:tx>
          <c:layout/>
        </c:title>
        <c:numFmt formatCode="General" sourceLinked="1"/>
        <c:tickLblPos val="nextTo"/>
        <c:txPr>
          <a:bodyPr/>
          <a:lstStyle/>
          <a:p>
            <a:pPr>
              <a:defRPr lang="en-CA"/>
            </a:pPr>
            <a:endParaRPr lang="en-US"/>
          </a:p>
        </c:txPr>
        <c:crossAx val="60713600"/>
        <c:crosses val="autoZero"/>
        <c:auto val="1"/>
        <c:lblAlgn val="ctr"/>
        <c:lblOffset val="100"/>
      </c:catAx>
      <c:valAx>
        <c:axId val="60713600"/>
        <c:scaling>
          <c:orientation val="minMax"/>
        </c:scaling>
        <c:delete val="1"/>
        <c:axPos val="l"/>
        <c:majorGridlines/>
        <c:numFmt formatCode="General" sourceLinked="1"/>
        <c:tickLblPos val="none"/>
        <c:crossAx val="60711680"/>
        <c:crosses val="autoZero"/>
        <c:crossBetween val="between"/>
      </c:valAx>
    </c:plotArea>
    <c:legend>
      <c:legendPos val="r"/>
      <c:layout/>
      <c:txPr>
        <a:bodyPr/>
        <a:lstStyle/>
        <a:p>
          <a:pPr>
            <a:defRPr lang="en-CA"/>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CA"/>
  <c:style val="42"/>
  <c:chart>
    <c:title>
      <c:tx>
        <c:rich>
          <a:bodyPr/>
          <a:lstStyle/>
          <a:p>
            <a:pPr>
              <a:defRPr lang="en-CA"/>
            </a:pPr>
            <a:r>
              <a:rPr lang="en-CA" dirty="0" smtClean="0"/>
              <a:t>Anticipated Result of Government Intervention</a:t>
            </a:r>
            <a:endParaRPr lang="en-CA" dirty="0"/>
          </a:p>
        </c:rich>
      </c:tx>
      <c:layout/>
    </c:title>
    <c:plotArea>
      <c:layout>
        <c:manualLayout>
          <c:layoutTarget val="inner"/>
          <c:xMode val="edge"/>
          <c:yMode val="edge"/>
          <c:x val="1.6296150481189851E-2"/>
          <c:y val="7.2222076407115782E-2"/>
          <c:w val="0.64200250566925166"/>
          <c:h val="0.85455978419364242"/>
        </c:manualLayout>
      </c:layout>
      <c:lineChart>
        <c:grouping val="standard"/>
        <c:ser>
          <c:idx val="0"/>
          <c:order val="0"/>
          <c:tx>
            <c:strRef>
              <c:f>Sheet1!$B$1</c:f>
              <c:strCache>
                <c:ptCount val="1"/>
                <c:pt idx="0">
                  <c:v> Boom &amp; Bust Cycle</c:v>
                </c:pt>
              </c:strCache>
            </c:strRef>
          </c:tx>
          <c:marker>
            <c:symbol val="none"/>
          </c:marker>
          <c:cat>
            <c:numRef>
              <c:f>Sheet1!$A$2:$A$6</c:f>
              <c:numCache>
                <c:formatCode>General</c:formatCode>
                <c:ptCount val="5"/>
              </c:numCache>
            </c:numRef>
          </c:cat>
          <c:val>
            <c:numRef>
              <c:f>Sheet1!$B$2:$B$6</c:f>
              <c:numCache>
                <c:formatCode>General</c:formatCode>
                <c:ptCount val="5"/>
                <c:pt idx="0">
                  <c:v>1</c:v>
                </c:pt>
                <c:pt idx="1">
                  <c:v>3.5</c:v>
                </c:pt>
                <c:pt idx="2">
                  <c:v>2</c:v>
                </c:pt>
                <c:pt idx="3">
                  <c:v>5</c:v>
                </c:pt>
                <c:pt idx="4">
                  <c:v>3.5</c:v>
                </c:pt>
              </c:numCache>
            </c:numRef>
          </c:val>
        </c:ser>
        <c:ser>
          <c:idx val="1"/>
          <c:order val="1"/>
          <c:tx>
            <c:strRef>
              <c:f>Sheet1!$C$1</c:f>
              <c:strCache>
                <c:ptCount val="1"/>
                <c:pt idx="0">
                  <c:v>Taxes collected by government</c:v>
                </c:pt>
              </c:strCache>
            </c:strRef>
          </c:tx>
          <c:marker>
            <c:symbol val="none"/>
          </c:marker>
          <c:cat>
            <c:numRef>
              <c:f>Sheet1!$A$2:$A$6</c:f>
              <c:numCache>
                <c:formatCode>General</c:formatCode>
                <c:ptCount val="5"/>
              </c:numCache>
            </c:numRef>
          </c:cat>
          <c:val>
            <c:numRef>
              <c:f>Sheet1!$C$2:$C$6</c:f>
              <c:numCache>
                <c:formatCode>General</c:formatCode>
                <c:ptCount val="5"/>
                <c:pt idx="0">
                  <c:v>1.5</c:v>
                </c:pt>
                <c:pt idx="1">
                  <c:v>4</c:v>
                </c:pt>
                <c:pt idx="2">
                  <c:v>2.5</c:v>
                </c:pt>
                <c:pt idx="3">
                  <c:v>5.5</c:v>
                </c:pt>
                <c:pt idx="4">
                  <c:v>4</c:v>
                </c:pt>
              </c:numCache>
            </c:numRef>
          </c:val>
        </c:ser>
        <c:ser>
          <c:idx val="2"/>
          <c:order val="2"/>
          <c:tx>
            <c:strRef>
              <c:f>Sheet1!$D$1</c:f>
              <c:strCache>
                <c:ptCount val="1"/>
                <c:pt idx="0">
                  <c:v>Government spending</c:v>
                </c:pt>
              </c:strCache>
            </c:strRef>
          </c:tx>
          <c:marker>
            <c:symbol val="none"/>
          </c:marker>
          <c:cat>
            <c:numRef>
              <c:f>Sheet1!$A$2:$A$6</c:f>
              <c:numCache>
                <c:formatCode>General</c:formatCode>
                <c:ptCount val="5"/>
              </c:numCache>
            </c:numRef>
          </c:cat>
          <c:val>
            <c:numRef>
              <c:f>Sheet1!$D$2:$D$6</c:f>
              <c:numCache>
                <c:formatCode>General</c:formatCode>
                <c:ptCount val="5"/>
                <c:pt idx="0">
                  <c:v>3</c:v>
                </c:pt>
                <c:pt idx="1">
                  <c:v>2</c:v>
                </c:pt>
                <c:pt idx="2">
                  <c:v>4.5</c:v>
                </c:pt>
                <c:pt idx="3">
                  <c:v>3</c:v>
                </c:pt>
                <c:pt idx="4">
                  <c:v>5</c:v>
                </c:pt>
              </c:numCache>
            </c:numRef>
          </c:val>
        </c:ser>
        <c:ser>
          <c:idx val="3"/>
          <c:order val="3"/>
          <c:tx>
            <c:strRef>
              <c:f>Sheet1!$E$1</c:f>
              <c:strCache>
                <c:ptCount val="1"/>
                <c:pt idx="0">
                  <c:v>Desired Result</c:v>
                </c:pt>
              </c:strCache>
            </c:strRef>
          </c:tx>
          <c:marker>
            <c:symbol val="none"/>
          </c:marker>
          <c:cat>
            <c:numRef>
              <c:f>Sheet1!$A$2:$A$6</c:f>
              <c:numCache>
                <c:formatCode>General</c:formatCode>
                <c:ptCount val="5"/>
              </c:numCache>
            </c:numRef>
          </c:cat>
          <c:val>
            <c:numRef>
              <c:f>Sheet1!$E$2:$E$6</c:f>
              <c:numCache>
                <c:formatCode>General</c:formatCode>
                <c:ptCount val="5"/>
                <c:pt idx="0">
                  <c:v>2</c:v>
                </c:pt>
                <c:pt idx="1">
                  <c:v>2.7</c:v>
                </c:pt>
                <c:pt idx="2">
                  <c:v>2.7</c:v>
                </c:pt>
                <c:pt idx="3">
                  <c:v>3.5</c:v>
                </c:pt>
                <c:pt idx="4">
                  <c:v>4</c:v>
                </c:pt>
              </c:numCache>
            </c:numRef>
          </c:val>
        </c:ser>
        <c:marker val="1"/>
        <c:axId val="60793984"/>
        <c:axId val="60795904"/>
      </c:lineChart>
      <c:catAx>
        <c:axId val="60793984"/>
        <c:scaling>
          <c:orientation val="minMax"/>
        </c:scaling>
        <c:axPos val="b"/>
        <c:title>
          <c:tx>
            <c:rich>
              <a:bodyPr/>
              <a:lstStyle/>
              <a:p>
                <a:pPr>
                  <a:defRPr lang="en-CA"/>
                </a:pPr>
                <a:r>
                  <a:rPr lang="en-CA"/>
                  <a:t>Time</a:t>
                </a:r>
              </a:p>
            </c:rich>
          </c:tx>
          <c:layout/>
        </c:title>
        <c:numFmt formatCode="General" sourceLinked="1"/>
        <c:tickLblPos val="nextTo"/>
        <c:txPr>
          <a:bodyPr/>
          <a:lstStyle/>
          <a:p>
            <a:pPr>
              <a:defRPr lang="en-CA"/>
            </a:pPr>
            <a:endParaRPr lang="en-US"/>
          </a:p>
        </c:txPr>
        <c:crossAx val="60795904"/>
        <c:crosses val="autoZero"/>
        <c:auto val="1"/>
        <c:lblAlgn val="ctr"/>
        <c:lblOffset val="100"/>
      </c:catAx>
      <c:valAx>
        <c:axId val="60795904"/>
        <c:scaling>
          <c:orientation val="minMax"/>
        </c:scaling>
        <c:delete val="1"/>
        <c:axPos val="l"/>
        <c:majorGridlines/>
        <c:numFmt formatCode="General" sourceLinked="1"/>
        <c:tickLblPos val="none"/>
        <c:crossAx val="60793984"/>
        <c:crosses val="autoZero"/>
        <c:crossBetween val="between"/>
      </c:valAx>
    </c:plotArea>
    <c:legend>
      <c:legendPos val="r"/>
      <c:layout/>
      <c:txPr>
        <a:bodyPr/>
        <a:lstStyle/>
        <a:p>
          <a:pPr>
            <a:defRPr lang="en-CA"/>
          </a:pPr>
          <a:endParaRPr lang="en-US"/>
        </a:p>
      </c:tx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1C72A6-F24D-4580-837B-97764F649A07}" type="datetimeFigureOut">
              <a:rPr lang="en-US" smtClean="0"/>
              <a:pPr/>
              <a:t>10/6/2009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51F50-8CCE-43D1-A061-3E42676DCB9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28</a:t>
            </a:fld>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29</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3</a:t>
            </a:fld>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30</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31</a:t>
            </a:fld>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32</a:t>
            </a:fld>
            <a:endParaRPr lang="en-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33</a:t>
            </a:fld>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34</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35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0D51F50-8CCE-43D1-A061-3E42676DCB9A}"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9655F7-2606-481D-85F7-A0847D87A0EE}" type="datetimeFigureOut">
              <a:rPr lang="en-US" smtClean="0"/>
              <a:pPr/>
              <a:t>10/6/2009</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116FFAD-25A9-400B-A1C8-5A97E52DAB06}"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116FFAD-25A9-400B-A1C8-5A97E52DAB0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116FFAD-25A9-400B-A1C8-5A97E52DAB0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116FFAD-25A9-400B-A1C8-5A97E52DAB06}"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116FFAD-25A9-400B-A1C8-5A97E52DAB06}"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116FFAD-25A9-400B-A1C8-5A97E52DAB06}"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1116FFAD-25A9-400B-A1C8-5A97E52DAB06}"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1116FFAD-25A9-400B-A1C8-5A97E52DAB06}"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9655F7-2606-481D-85F7-A0847D87A0EE}" type="datetimeFigureOut">
              <a:rPr lang="en-US" smtClean="0"/>
              <a:pPr/>
              <a:t>10/6/2009</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1116FFAD-25A9-400B-A1C8-5A97E52DAB0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9655F7-2606-481D-85F7-A0847D87A0EE}" type="datetimeFigureOut">
              <a:rPr lang="en-US" smtClean="0"/>
              <a:pPr/>
              <a:t>10/6/2009</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116FFAD-25A9-400B-A1C8-5A97E52DAB06}"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9655F7-2606-481D-85F7-A0847D87A0EE}" type="datetimeFigureOut">
              <a:rPr lang="en-US" smtClean="0"/>
              <a:pPr/>
              <a:t>10/6/2009</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116FFAD-25A9-400B-A1C8-5A97E52DAB06}"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9655F7-2606-481D-85F7-A0847D87A0EE}" type="datetimeFigureOut">
              <a:rPr lang="en-US" smtClean="0"/>
              <a:pPr/>
              <a:t>10/6/2009</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16FFAD-25A9-400B-A1C8-5A97E52DAB06}"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Responding to Classical Liberalism</a:t>
            </a:r>
            <a:endParaRPr lang="en-CA" dirty="0"/>
          </a:p>
        </p:txBody>
      </p:sp>
      <p:sp>
        <p:nvSpPr>
          <p:cNvPr id="3" name="Subtitle 2"/>
          <p:cNvSpPr>
            <a:spLocks noGrp="1"/>
          </p:cNvSpPr>
          <p:nvPr>
            <p:ph type="subTitle" idx="1"/>
          </p:nvPr>
        </p:nvSpPr>
        <p:spPr/>
        <p:txBody>
          <a:bodyPr/>
          <a:lstStyle/>
          <a:p>
            <a:r>
              <a:rPr lang="en-CA" dirty="0" smtClean="0"/>
              <a:t>Chapter 4</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85728"/>
            <a:ext cx="8572560" cy="6215106"/>
          </a:xfrm>
        </p:spPr>
        <p:txBody>
          <a:bodyPr/>
          <a:lstStyle/>
          <a:p>
            <a:r>
              <a:rPr lang="en-CA" dirty="0" smtClean="0"/>
              <a:t>Owen developed a model community in New Lanark, Scotland which was the largest cotton-spinning business in Britain</a:t>
            </a:r>
          </a:p>
          <a:p>
            <a:r>
              <a:rPr lang="en-CA" dirty="0" smtClean="0"/>
              <a:t>It was an education centre with ideal working and living conditions</a:t>
            </a:r>
            <a:endParaRPr lang="en-CA" dirty="0"/>
          </a:p>
        </p:txBody>
      </p:sp>
      <p:pic>
        <p:nvPicPr>
          <p:cNvPr id="2050" name="Picture 2" descr="http://www.uncp.edu/home/rwb/new_lanark1.jpg"/>
          <p:cNvPicPr>
            <a:picLocks noChangeAspect="1" noChangeArrowheads="1"/>
          </p:cNvPicPr>
          <p:nvPr/>
        </p:nvPicPr>
        <p:blipFill>
          <a:blip r:embed="rId3" cstate="print"/>
          <a:srcRect/>
          <a:stretch>
            <a:fillRect/>
          </a:stretch>
        </p:blipFill>
        <p:spPr bwMode="auto">
          <a:xfrm>
            <a:off x="2888919" y="2435243"/>
            <a:ext cx="6183675" cy="42799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2" name="Picture 4" descr="http://www.marxists.org/glossary/people/o/pics/owen-robert.jpg"/>
          <p:cNvPicPr>
            <a:picLocks noChangeAspect="1" noChangeArrowheads="1"/>
          </p:cNvPicPr>
          <p:nvPr/>
        </p:nvPicPr>
        <p:blipFill>
          <a:blip r:embed="rId4" cstate="print"/>
          <a:srcRect/>
          <a:stretch>
            <a:fillRect/>
          </a:stretch>
        </p:blipFill>
        <p:spPr bwMode="auto">
          <a:xfrm>
            <a:off x="124984" y="2643182"/>
            <a:ext cx="2518190" cy="335758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06" y="1000108"/>
            <a:ext cx="9001156" cy="5715040"/>
          </a:xfrm>
        </p:spPr>
        <p:txBody>
          <a:bodyPr/>
          <a:lstStyle/>
          <a:p>
            <a:r>
              <a:rPr lang="en-CA" dirty="0" smtClean="0"/>
              <a:t>The term ‘Marxism’ was coined by a group of French socialists but Karl Marx (1818-1883) proclaimed that he was not a Marxist</a:t>
            </a:r>
          </a:p>
          <a:p>
            <a:r>
              <a:rPr lang="en-CA" dirty="0" smtClean="0"/>
              <a:t>Marxism is a radical form of socialism often called </a:t>
            </a:r>
            <a:r>
              <a:rPr lang="en-CA" b="1" dirty="0" smtClean="0"/>
              <a:t>scientific socialism</a:t>
            </a:r>
            <a:r>
              <a:rPr lang="en-CA" dirty="0" smtClean="0"/>
              <a:t> or </a:t>
            </a:r>
            <a:r>
              <a:rPr lang="en-CA" b="1" dirty="0" smtClean="0"/>
              <a:t>communism</a:t>
            </a:r>
          </a:p>
          <a:p>
            <a:r>
              <a:rPr lang="en-CA" dirty="0" smtClean="0"/>
              <a:t>According to Marx the only way to overthrow capitalism was a class struggle, a workers’ revolution, between the proletariat (workers) and the bourgeoisie (owners). </a:t>
            </a:r>
          </a:p>
          <a:p>
            <a:endParaRPr lang="en-CA" dirty="0" smtClean="0"/>
          </a:p>
          <a:p>
            <a:r>
              <a:rPr lang="en-C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Let’s look at the chart on the left side of page 136</a:t>
            </a:r>
          </a:p>
          <a:p>
            <a:pPr>
              <a:buNone/>
            </a:pPr>
            <a:r>
              <a:rPr lang="en-C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and the 10 points (pages 136-137)</a:t>
            </a:r>
            <a:endParaRPr lang="en-C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Title 2"/>
          <p:cNvSpPr>
            <a:spLocks noGrp="1"/>
          </p:cNvSpPr>
          <p:nvPr>
            <p:ph type="title"/>
          </p:nvPr>
        </p:nvSpPr>
        <p:spPr>
          <a:xfrm>
            <a:off x="457200" y="-24"/>
            <a:ext cx="8229600" cy="1143000"/>
          </a:xfrm>
        </p:spPr>
        <p:txBody>
          <a:bodyPr/>
          <a:lstStyle/>
          <a:p>
            <a:r>
              <a:rPr lang="en-CA" dirty="0" smtClean="0"/>
              <a:t>Marxism</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14290"/>
            <a:ext cx="8643998" cy="6429420"/>
          </a:xfrm>
        </p:spPr>
        <p:txBody>
          <a:bodyPr/>
          <a:lstStyle/>
          <a:p>
            <a:r>
              <a:rPr lang="en-CA" dirty="0" smtClean="0"/>
              <a:t>This type of socialism favours the abolition of private property and the centralization of the means of production in the hands of the state</a:t>
            </a:r>
          </a:p>
          <a:p>
            <a:r>
              <a:rPr lang="en-CA" dirty="0" smtClean="0"/>
              <a:t>This is a command economy: an economic system based on public (state) ownership of property in which government planners decide which goods to produce, how to produce them, and how they should be distributed (e.g. what price they should be sold at).  This is also known as a centrally planned economy, usually found in communist states</a:t>
            </a:r>
          </a:p>
          <a:p>
            <a:pPr>
              <a:buNone/>
            </a:pPr>
            <a:endParaRPr lang="en-CA" dirty="0"/>
          </a:p>
        </p:txBody>
      </p:sp>
      <p:pic>
        <p:nvPicPr>
          <p:cNvPr id="35842" name="Picture 2" descr="http://project1.caryacademy.org/echoes/poet_ee_cummings/images/ussr_flag.bmp"/>
          <p:cNvPicPr>
            <a:picLocks noChangeAspect="1" noChangeArrowheads="1"/>
          </p:cNvPicPr>
          <p:nvPr/>
        </p:nvPicPr>
        <p:blipFill>
          <a:blip r:embed="rId3" cstate="print"/>
          <a:srcRect/>
          <a:stretch>
            <a:fillRect/>
          </a:stretch>
        </p:blipFill>
        <p:spPr bwMode="auto">
          <a:xfrm>
            <a:off x="285720" y="4881585"/>
            <a:ext cx="2667000" cy="1762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5844" name="Picture 4" descr="http://knowledgerush.com/wiki_image/6/61/China_flag_large.png"/>
          <p:cNvPicPr>
            <a:picLocks noChangeAspect="1" noChangeArrowheads="1"/>
          </p:cNvPicPr>
          <p:nvPr/>
        </p:nvPicPr>
        <p:blipFill>
          <a:blip r:embed="rId4" cstate="print"/>
          <a:srcRect/>
          <a:stretch>
            <a:fillRect/>
          </a:stretch>
        </p:blipFill>
        <p:spPr bwMode="auto">
          <a:xfrm>
            <a:off x="3286116" y="4881573"/>
            <a:ext cx="2643206" cy="17621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5846" name="Picture 6" descr="http://webfortheworld.org/webquests/korean_nuclear/NorthKoreanFlag.jpg"/>
          <p:cNvPicPr>
            <a:picLocks noChangeAspect="1" noChangeArrowheads="1"/>
          </p:cNvPicPr>
          <p:nvPr/>
        </p:nvPicPr>
        <p:blipFill>
          <a:blip r:embed="rId5" cstate="print"/>
          <a:srcRect/>
          <a:stretch>
            <a:fillRect/>
          </a:stretch>
        </p:blipFill>
        <p:spPr bwMode="auto">
          <a:xfrm>
            <a:off x="6245570" y="4857760"/>
            <a:ext cx="2541272" cy="1785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www.hollow-hill.com/sabina/images/communism-party.jpg"/>
          <p:cNvPicPr>
            <a:picLocks noChangeAspect="1" noChangeArrowheads="1"/>
          </p:cNvPicPr>
          <p:nvPr/>
        </p:nvPicPr>
        <p:blipFill>
          <a:blip r:embed="rId3" cstate="print"/>
          <a:srcRect/>
          <a:stretch>
            <a:fillRect/>
          </a:stretch>
        </p:blipFill>
        <p:spPr bwMode="auto">
          <a:xfrm>
            <a:off x="-32" y="0"/>
            <a:ext cx="9144032"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Read the VOICES section on pages 138 &amp; 139 and answer questions 1-5</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76" y="1000108"/>
            <a:ext cx="9001156" cy="5786454"/>
          </a:xfrm>
        </p:spPr>
        <p:txBody>
          <a:bodyPr>
            <a:normAutofit/>
          </a:bodyPr>
          <a:lstStyle/>
          <a:p>
            <a:r>
              <a:rPr lang="en-CA" dirty="0" smtClean="0"/>
              <a:t>Classical conservatism was the reaction to classical liberalism</a:t>
            </a:r>
          </a:p>
          <a:p>
            <a:r>
              <a:rPr lang="en-CA" u="sng" dirty="0" smtClean="0"/>
              <a:t>Reactionary, also known as </a:t>
            </a:r>
            <a:r>
              <a:rPr lang="en-CA" i="1" u="sng" dirty="0" smtClean="0"/>
              <a:t>conservative</a:t>
            </a:r>
            <a:r>
              <a:rPr lang="en-CA" u="sng" dirty="0" smtClean="0"/>
              <a:t> or </a:t>
            </a:r>
            <a:r>
              <a:rPr lang="en-CA" i="1" u="sng" dirty="0" smtClean="0"/>
              <a:t>the Right </a:t>
            </a:r>
            <a:r>
              <a:rPr lang="en-CA" u="sng" dirty="0" smtClean="0"/>
              <a:t>(referring to the political spectrum), refers to an ideology that supports a return to a previous state of affairs.</a:t>
            </a:r>
          </a:p>
          <a:p>
            <a:r>
              <a:rPr lang="en-CA" dirty="0" smtClean="0"/>
              <a:t>Just as the Luddites reacted to industrialization by breaking machines, others reacted to classical liberalism</a:t>
            </a:r>
          </a:p>
          <a:p>
            <a:r>
              <a:rPr lang="en-CA" dirty="0" smtClean="0"/>
              <a:t>Edmund Burke believed change should take into account the past and the future, not just the present, therefore change could not come from 		      the whims of the present generation</a:t>
            </a:r>
            <a:endParaRPr lang="en-CA" dirty="0"/>
          </a:p>
        </p:txBody>
      </p:sp>
      <p:sp>
        <p:nvSpPr>
          <p:cNvPr id="3" name="Title 2"/>
          <p:cNvSpPr>
            <a:spLocks noGrp="1"/>
          </p:cNvSpPr>
          <p:nvPr>
            <p:ph type="title"/>
          </p:nvPr>
        </p:nvSpPr>
        <p:spPr>
          <a:xfrm>
            <a:off x="142844" y="-16"/>
            <a:ext cx="8229600" cy="1143000"/>
          </a:xfrm>
        </p:spPr>
        <p:txBody>
          <a:bodyPr/>
          <a:lstStyle/>
          <a:p>
            <a:r>
              <a:rPr lang="en-CA" dirty="0" smtClean="0"/>
              <a:t>Classical Conservatism</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00198"/>
            <a:ext cx="9144000" cy="5715016"/>
          </a:xfrm>
        </p:spPr>
        <p:txBody>
          <a:bodyPr/>
          <a:lstStyle/>
          <a:p>
            <a:r>
              <a:rPr lang="en-CA" dirty="0" smtClean="0"/>
              <a:t>He was a reactionary, he reacted to </a:t>
            </a:r>
          </a:p>
          <a:p>
            <a:pPr>
              <a:buNone/>
            </a:pPr>
            <a:r>
              <a:rPr lang="en-CA" dirty="0" smtClean="0"/>
              <a:t>	the political issues of the day</a:t>
            </a:r>
          </a:p>
          <a:p>
            <a:r>
              <a:rPr lang="en-CA" dirty="0" smtClean="0"/>
              <a:t>He believed:</a:t>
            </a:r>
          </a:p>
          <a:p>
            <a:pPr lvl="1">
              <a:buFont typeface="Arial" pitchFamily="34" charset="0"/>
              <a:buChar char="•"/>
            </a:pPr>
            <a:r>
              <a:rPr lang="en-CA" dirty="0" smtClean="0"/>
              <a:t>Society should be a hierarchy with those best suited to lead at the top because not everyone has equal abilities.  Uninformed people should not have a say in government.</a:t>
            </a:r>
          </a:p>
          <a:p>
            <a:pPr lvl="1">
              <a:buFont typeface="Arial" pitchFamily="34" charset="0"/>
              <a:buChar char="•"/>
            </a:pPr>
            <a:r>
              <a:rPr lang="en-CA" dirty="0" smtClean="0"/>
              <a:t>Government should be chosen by a select few with special rights and responsibilities</a:t>
            </a:r>
          </a:p>
          <a:p>
            <a:pPr lvl="1">
              <a:buFont typeface="Arial" pitchFamily="34" charset="0"/>
              <a:buChar char="•"/>
            </a:pPr>
            <a:r>
              <a:rPr lang="en-CA" dirty="0" smtClean="0"/>
              <a:t>Leaders should be humanitarian-care for others</a:t>
            </a:r>
          </a:p>
          <a:p>
            <a:pPr lvl="1">
              <a:buFont typeface="Arial" pitchFamily="34" charset="0"/>
              <a:buChar char="•"/>
            </a:pPr>
            <a:r>
              <a:rPr lang="en-CA" dirty="0" smtClean="0"/>
              <a:t>Society must be stable and that can only be achieved through law, order, customs, and traditions</a:t>
            </a:r>
            <a:endParaRPr lang="en-CA" dirty="0"/>
          </a:p>
        </p:txBody>
      </p:sp>
      <p:sp>
        <p:nvSpPr>
          <p:cNvPr id="3" name="Title 2"/>
          <p:cNvSpPr>
            <a:spLocks noGrp="1"/>
          </p:cNvSpPr>
          <p:nvPr>
            <p:ph type="title"/>
          </p:nvPr>
        </p:nvSpPr>
        <p:spPr/>
        <p:txBody>
          <a:bodyPr/>
          <a:lstStyle/>
          <a:p>
            <a:r>
              <a:rPr lang="en-CA" dirty="0" smtClean="0"/>
              <a:t>Edmund Burke</a:t>
            </a:r>
            <a:endParaRPr lang="en-CA" dirty="0"/>
          </a:p>
        </p:txBody>
      </p:sp>
      <p:pic>
        <p:nvPicPr>
          <p:cNvPr id="2050" name="Picture 2" descr="http://www.rvc.cc.il.us/faclink/pruckman/phil/burke.jpg"/>
          <p:cNvPicPr>
            <a:picLocks noChangeAspect="1" noChangeArrowheads="1"/>
          </p:cNvPicPr>
          <p:nvPr/>
        </p:nvPicPr>
        <p:blipFill>
          <a:blip r:embed="rId3" cstate="print"/>
          <a:srcRect/>
          <a:stretch>
            <a:fillRect/>
          </a:stretch>
        </p:blipFill>
        <p:spPr bwMode="auto">
          <a:xfrm>
            <a:off x="6892390" y="71414"/>
            <a:ext cx="2180204" cy="273876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214422"/>
            <a:ext cx="8858312" cy="5500726"/>
          </a:xfrm>
        </p:spPr>
        <p:txBody>
          <a:bodyPr/>
          <a:lstStyle/>
          <a:p>
            <a:r>
              <a:rPr lang="en-CA" dirty="0" smtClean="0"/>
              <a:t>Classical liberals gradually came to see the merits of their opponents’ views and modified some of the beliefs and values</a:t>
            </a:r>
          </a:p>
          <a:p>
            <a:r>
              <a:rPr lang="en-CA" dirty="0" smtClean="0"/>
              <a:t>Laissez-faire capitalism needed to consider workers’ rights and develop a social conscience</a:t>
            </a:r>
          </a:p>
          <a:p>
            <a:r>
              <a:rPr lang="en-CA" dirty="0" smtClean="0"/>
              <a:t>Factory owners who wanted to avoid the growing demand for labour unions gave workers some special benefits.  This is known as </a:t>
            </a:r>
            <a:r>
              <a:rPr lang="en-CA" b="1" dirty="0" smtClean="0"/>
              <a:t>welfare capitalism.</a:t>
            </a:r>
            <a:r>
              <a:rPr lang="en-CA" dirty="0" smtClean="0"/>
              <a:t>  This also refers to government programs that would provide social safety nets for workers</a:t>
            </a:r>
            <a:endParaRPr lang="en-CA" dirty="0"/>
          </a:p>
        </p:txBody>
      </p:sp>
      <p:sp>
        <p:nvSpPr>
          <p:cNvPr id="3" name="Title 2"/>
          <p:cNvSpPr>
            <a:spLocks noGrp="1"/>
          </p:cNvSpPr>
          <p:nvPr>
            <p:ph type="title"/>
          </p:nvPr>
        </p:nvSpPr>
        <p:spPr/>
        <p:txBody>
          <a:bodyPr/>
          <a:lstStyle/>
          <a:p>
            <a:r>
              <a:rPr lang="en-CA" dirty="0" smtClean="0"/>
              <a:t>The Liberal Response</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Labour Rights</a:t>
            </a:r>
            <a:endParaRPr lang="en-CA" dirty="0"/>
          </a:p>
        </p:txBody>
      </p:sp>
      <p:sp>
        <p:nvSpPr>
          <p:cNvPr id="4" name="Text Placeholder 3"/>
          <p:cNvSpPr>
            <a:spLocks noGrp="1"/>
          </p:cNvSpPr>
          <p:nvPr>
            <p:ph type="body" idx="1"/>
          </p:nvPr>
        </p:nvSpPr>
        <p:spPr/>
        <p:txBody>
          <a:bodyPr>
            <a:normAutofit/>
          </a:bodyPr>
          <a:lstStyle/>
          <a:p>
            <a:r>
              <a:rPr lang="en-CA" dirty="0" smtClean="0"/>
              <a:t>How do workers’ rights today compare to those in the 19</a:t>
            </a:r>
            <a:r>
              <a:rPr lang="en-CA" baseline="30000" dirty="0" smtClean="0"/>
              <a:t>th</a:t>
            </a:r>
            <a:r>
              <a:rPr lang="en-CA" dirty="0" smtClean="0"/>
              <a:t>, or even early 20</a:t>
            </a:r>
            <a:r>
              <a:rPr lang="en-CA" baseline="30000" dirty="0" smtClean="0"/>
              <a:t>th</a:t>
            </a:r>
            <a:r>
              <a:rPr lang="en-CA" dirty="0" smtClean="0"/>
              <a:t> century?</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286248" y="214290"/>
            <a:ext cx="4714908" cy="6500858"/>
          </a:xfrm>
        </p:spPr>
        <p:txBody>
          <a:bodyPr/>
          <a:lstStyle/>
          <a:p>
            <a:r>
              <a:rPr lang="en-CA" dirty="0" smtClean="0"/>
              <a:t>He wanted capital and labour (profits and workers’ rights) to be treated fairly</a:t>
            </a:r>
          </a:p>
          <a:p>
            <a:r>
              <a:rPr lang="en-CA" dirty="0" smtClean="0"/>
              <a:t>He called this the </a:t>
            </a:r>
            <a:r>
              <a:rPr lang="en-CA" i="1" dirty="0" smtClean="0"/>
              <a:t>square deal</a:t>
            </a:r>
          </a:p>
          <a:p>
            <a:r>
              <a:rPr lang="en-CA" dirty="0" smtClean="0"/>
              <a:t>He went on to found a new political party-The National Progressive Party-whose platform contained this new kind of liberalism, sometimes called </a:t>
            </a:r>
            <a:r>
              <a:rPr lang="en-CA"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progressivism</a:t>
            </a:r>
            <a:endParaRPr lang="en-CA" dirty="0" smtClean="0"/>
          </a:p>
          <a:p>
            <a:endParaRPr lang="en-CA" dirty="0"/>
          </a:p>
        </p:txBody>
      </p:sp>
      <p:sp>
        <p:nvSpPr>
          <p:cNvPr id="4" name="Title 3"/>
          <p:cNvSpPr>
            <a:spLocks noGrp="1"/>
          </p:cNvSpPr>
          <p:nvPr>
            <p:ph type="title"/>
          </p:nvPr>
        </p:nvSpPr>
        <p:spPr>
          <a:xfrm>
            <a:off x="457200" y="225412"/>
            <a:ext cx="3686172" cy="1417638"/>
          </a:xfrm>
        </p:spPr>
        <p:txBody>
          <a:bodyPr>
            <a:normAutofit fontScale="90000"/>
          </a:bodyPr>
          <a:lstStyle/>
          <a:p>
            <a:r>
              <a:rPr lang="en-CA" dirty="0" smtClean="0"/>
              <a:t>President </a:t>
            </a:r>
            <a:br>
              <a:rPr lang="en-CA" dirty="0" smtClean="0"/>
            </a:br>
            <a:r>
              <a:rPr lang="en-CA" dirty="0" smtClean="0"/>
              <a:t>Theodore </a:t>
            </a:r>
            <a:br>
              <a:rPr lang="en-CA" dirty="0" smtClean="0"/>
            </a:br>
            <a:r>
              <a:rPr lang="en-CA" dirty="0" smtClean="0"/>
              <a:t>Roosevelt </a:t>
            </a:r>
            <a:endParaRPr lang="en-CA" dirty="0"/>
          </a:p>
        </p:txBody>
      </p:sp>
      <p:pic>
        <p:nvPicPr>
          <p:cNvPr id="2050" name="Picture 2" descr="http://www.hartransom.org/hart_ransom/blast_09/Roosevelt/images/president_theodore_roosevelt.jpg"/>
          <p:cNvPicPr>
            <a:picLocks noChangeAspect="1" noChangeArrowheads="1"/>
          </p:cNvPicPr>
          <p:nvPr/>
        </p:nvPicPr>
        <p:blipFill>
          <a:blip r:embed="rId3" cstate="print"/>
          <a:srcRect/>
          <a:stretch>
            <a:fillRect/>
          </a:stretch>
        </p:blipFill>
        <p:spPr bwMode="auto">
          <a:xfrm>
            <a:off x="563566" y="1785926"/>
            <a:ext cx="3299666" cy="5072098"/>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922712" y="500042"/>
            <a:ext cx="4935567" cy="6000792"/>
          </a:xfrm>
        </p:spPr>
        <p:txBody>
          <a:bodyPr>
            <a:normAutofit/>
          </a:bodyPr>
          <a:lstStyle/>
          <a:p>
            <a:r>
              <a:rPr lang="en-C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Why did ideologies develop in opposition to classical liberalism?</a:t>
            </a:r>
          </a:p>
          <a:p>
            <a:endParaRPr lang="en-C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C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 did classical liberalism respond to competing ideologies?</a:t>
            </a:r>
          </a:p>
          <a:p>
            <a:endParaRPr lang="en-C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C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 did the concept of equality expand?</a:t>
            </a:r>
          </a:p>
          <a:p>
            <a:endParaRPr lang="en-CA"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14282" y="857232"/>
            <a:ext cx="8429684" cy="5857916"/>
          </a:xfrm>
        </p:spPr>
        <p:txBody>
          <a:bodyPr>
            <a:normAutofit/>
          </a:bodyPr>
          <a:lstStyle/>
          <a:p>
            <a:r>
              <a:rPr lang="en-CA" dirty="0" smtClean="0"/>
              <a:t>Goals:</a:t>
            </a:r>
          </a:p>
          <a:p>
            <a:pPr lvl="1"/>
            <a:r>
              <a:rPr lang="en-CA" dirty="0" smtClean="0"/>
              <a:t>Securing equal suffrage to men and women alike</a:t>
            </a:r>
          </a:p>
          <a:p>
            <a:pPr lvl="1"/>
            <a:r>
              <a:rPr lang="en-CA" dirty="0" smtClean="0"/>
              <a:t>Conservation of human resources (workers’ rights, prohibit child labour, etc.)</a:t>
            </a:r>
          </a:p>
          <a:p>
            <a:pPr lvl="1"/>
            <a:r>
              <a:rPr lang="en-CA" dirty="0" smtClean="0"/>
              <a:t>Implement a single national health service</a:t>
            </a:r>
          </a:p>
          <a:p>
            <a:pPr>
              <a:buNone/>
            </a:pPr>
            <a:endParaRPr lang="en-CA" dirty="0" smtClean="0"/>
          </a:p>
          <a:p>
            <a:r>
              <a:rPr lang="en-CA" dirty="0" smtClean="0"/>
              <a:t>Most of this early legislation dealt with workers’ rights.  It failed to address issues such as child poverty, education, housing standards, etc.</a:t>
            </a:r>
          </a:p>
          <a:p>
            <a:r>
              <a:rPr lang="en-CA" dirty="0" smtClean="0"/>
              <a:t>Also, when WW1 broke out the government needed the support of factory owners for the 							war effort.  </a:t>
            </a:r>
          </a:p>
          <a:p>
            <a:pPr lvl="1"/>
            <a:endParaRPr lang="en-CA" dirty="0"/>
          </a:p>
        </p:txBody>
      </p:sp>
      <p:sp>
        <p:nvSpPr>
          <p:cNvPr id="4" name="Title 3"/>
          <p:cNvSpPr>
            <a:spLocks noGrp="1"/>
          </p:cNvSpPr>
          <p:nvPr>
            <p:ph type="title"/>
          </p:nvPr>
        </p:nvSpPr>
        <p:spPr>
          <a:xfrm>
            <a:off x="457200" y="-71462"/>
            <a:ext cx="8229600" cy="1143000"/>
          </a:xfrm>
        </p:spPr>
        <p:txBody>
          <a:bodyPr/>
          <a:lstStyle/>
          <a:p>
            <a:r>
              <a:rPr lang="en-CA" dirty="0" smtClean="0"/>
              <a:t>Progressivism</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2844" y="1142984"/>
            <a:ext cx="8858312" cy="5429288"/>
          </a:xfrm>
        </p:spPr>
        <p:txBody>
          <a:bodyPr/>
          <a:lstStyle/>
          <a:p>
            <a:r>
              <a:rPr lang="en-CA" dirty="0" smtClean="0"/>
              <a:t>The movement from welfare capitalism to a </a:t>
            </a:r>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welfare state </a:t>
            </a:r>
            <a:r>
              <a:rPr lang="en-CA" dirty="0" smtClean="0"/>
              <a:t>was spurred by the Great Depression</a:t>
            </a:r>
          </a:p>
          <a:p>
            <a:r>
              <a:rPr lang="en-CA" dirty="0" smtClean="0"/>
              <a:t>A welfare state is a state in which the economy is capitalist, but the government uses policies that directly or indirectly modify the market forces in order to ensure economic stability.</a:t>
            </a:r>
          </a:p>
          <a:p>
            <a:r>
              <a:rPr lang="en-CA" dirty="0" smtClean="0"/>
              <a:t>The Great Depression became a catalyst for change, and what began to emerge was </a:t>
            </a:r>
            <a:r>
              <a:rPr lang="en-CA"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modern liberalism</a:t>
            </a:r>
            <a:r>
              <a:rPr lang="en-CA" dirty="0" smtClean="0"/>
              <a:t> as we know it today</a:t>
            </a:r>
          </a:p>
          <a:p>
            <a:endParaRPr lang="en-CA" dirty="0"/>
          </a:p>
        </p:txBody>
      </p:sp>
      <p:sp>
        <p:nvSpPr>
          <p:cNvPr id="5" name="Title 4"/>
          <p:cNvSpPr>
            <a:spLocks noGrp="1"/>
          </p:cNvSpPr>
          <p:nvPr>
            <p:ph type="title"/>
          </p:nvPr>
        </p:nvSpPr>
        <p:spPr/>
        <p:txBody>
          <a:bodyPr/>
          <a:lstStyle/>
          <a:p>
            <a:r>
              <a:rPr lang="en-CA" dirty="0" smtClean="0"/>
              <a:t>Welfare State</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28596" y="642918"/>
            <a:ext cx="4040188" cy="762000"/>
          </a:xfrm>
        </p:spPr>
        <p:txBody>
          <a:bodyPr>
            <a:normAutofit/>
          </a:bodyPr>
          <a:lstStyle/>
          <a:p>
            <a:r>
              <a:rPr lang="en-CA" dirty="0" smtClean="0"/>
              <a:t>Classical Liberalism</a:t>
            </a:r>
            <a:endParaRPr lang="en-CA" dirty="0"/>
          </a:p>
        </p:txBody>
      </p:sp>
      <p:sp>
        <p:nvSpPr>
          <p:cNvPr id="7" name="Text Placeholder 6"/>
          <p:cNvSpPr>
            <a:spLocks noGrp="1"/>
          </p:cNvSpPr>
          <p:nvPr>
            <p:ph type="body" sz="half" idx="3"/>
          </p:nvPr>
        </p:nvSpPr>
        <p:spPr>
          <a:xfrm>
            <a:off x="4643438" y="642918"/>
            <a:ext cx="4041775" cy="762000"/>
          </a:xfrm>
        </p:spPr>
        <p:txBody>
          <a:bodyPr/>
          <a:lstStyle/>
          <a:p>
            <a:r>
              <a:rPr lang="en-CA" dirty="0" smtClean="0"/>
              <a:t>Modern Liberalism</a:t>
            </a:r>
            <a:endParaRPr lang="en-CA" dirty="0"/>
          </a:p>
        </p:txBody>
      </p:sp>
      <p:sp>
        <p:nvSpPr>
          <p:cNvPr id="6" name="Content Placeholder 5"/>
          <p:cNvSpPr>
            <a:spLocks noGrp="1"/>
          </p:cNvSpPr>
          <p:nvPr>
            <p:ph sz="quarter" idx="2"/>
          </p:nvPr>
        </p:nvSpPr>
        <p:spPr/>
        <p:txBody>
          <a:bodyPr/>
          <a:lstStyle/>
          <a:p>
            <a:r>
              <a:rPr lang="en-CA" dirty="0" smtClean="0"/>
              <a:t>Focuses on greater individual freedom and economic freedom</a:t>
            </a:r>
          </a:p>
        </p:txBody>
      </p:sp>
      <p:sp>
        <p:nvSpPr>
          <p:cNvPr id="8" name="Content Placeholder 7"/>
          <p:cNvSpPr>
            <a:spLocks noGrp="1"/>
          </p:cNvSpPr>
          <p:nvPr>
            <p:ph sz="quarter" idx="4"/>
          </p:nvPr>
        </p:nvSpPr>
        <p:spPr/>
        <p:txBody>
          <a:bodyPr/>
          <a:lstStyle/>
          <a:p>
            <a:r>
              <a:rPr lang="en-CA" dirty="0" smtClean="0"/>
              <a:t>Freedom comes from equality of opportunity </a:t>
            </a:r>
          </a:p>
          <a:p>
            <a:pPr>
              <a:buNone/>
            </a:pPr>
            <a:endParaRPr lang="en-CA" dirty="0"/>
          </a:p>
        </p:txBody>
      </p:sp>
      <p:sp>
        <p:nvSpPr>
          <p:cNvPr id="9" name="TextBox 8"/>
          <p:cNvSpPr txBox="1"/>
          <p:nvPr/>
        </p:nvSpPr>
        <p:spPr>
          <a:xfrm>
            <a:off x="571472" y="4214818"/>
            <a:ext cx="7715304" cy="646331"/>
          </a:xfrm>
          <a:prstGeom prst="rect">
            <a:avLst/>
          </a:prstGeom>
          <a:noFill/>
        </p:spPr>
        <p:txBody>
          <a:bodyPr wrap="square" rtlCol="0">
            <a:spAutoFit/>
          </a:bodyPr>
          <a:lstStyle/>
          <a:p>
            <a:pPr algn="ctr"/>
            <a:r>
              <a:rPr lang="en-C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does this mean?</a:t>
            </a:r>
            <a:endParaRPr lang="en-C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8496"/>
          </a:xfrm>
        </p:spPr>
        <p:txBody>
          <a:bodyPr/>
          <a:lstStyle/>
          <a:p>
            <a:pPr algn="ctr"/>
            <a:r>
              <a:rPr lang="en-CA" dirty="0" smtClean="0"/>
              <a:t>Economic Views</a:t>
            </a:r>
            <a:endParaRPr lang="en-CA" dirty="0"/>
          </a:p>
        </p:txBody>
      </p:sp>
      <p:sp>
        <p:nvSpPr>
          <p:cNvPr id="3" name="Text Placeholder 2"/>
          <p:cNvSpPr>
            <a:spLocks noGrp="1"/>
          </p:cNvSpPr>
          <p:nvPr>
            <p:ph type="body" idx="1"/>
          </p:nvPr>
        </p:nvSpPr>
        <p:spPr>
          <a:xfrm>
            <a:off x="428596" y="928670"/>
            <a:ext cx="4040188" cy="762000"/>
          </a:xfrm>
        </p:spPr>
        <p:txBody>
          <a:bodyPr/>
          <a:lstStyle/>
          <a:p>
            <a:r>
              <a:rPr lang="en-CA" dirty="0" smtClean="0"/>
              <a:t>Classical Liberalism</a:t>
            </a:r>
            <a:endParaRPr lang="en-CA" dirty="0"/>
          </a:p>
        </p:txBody>
      </p:sp>
      <p:sp>
        <p:nvSpPr>
          <p:cNvPr id="4" name="Text Placeholder 3"/>
          <p:cNvSpPr>
            <a:spLocks noGrp="1"/>
          </p:cNvSpPr>
          <p:nvPr>
            <p:ph type="body" sz="half" idx="3"/>
          </p:nvPr>
        </p:nvSpPr>
        <p:spPr>
          <a:xfrm>
            <a:off x="4673629" y="928670"/>
            <a:ext cx="4041775" cy="762000"/>
          </a:xfrm>
        </p:spPr>
        <p:txBody>
          <a:bodyPr/>
          <a:lstStyle/>
          <a:p>
            <a:r>
              <a:rPr lang="en-CA" dirty="0" smtClean="0"/>
              <a:t>Welfare State</a:t>
            </a:r>
            <a:endParaRPr lang="en-CA" dirty="0"/>
          </a:p>
        </p:txBody>
      </p:sp>
      <p:sp>
        <p:nvSpPr>
          <p:cNvPr id="5" name="Content Placeholder 4"/>
          <p:cNvSpPr>
            <a:spLocks noGrp="1"/>
          </p:cNvSpPr>
          <p:nvPr>
            <p:ph sz="quarter" idx="2"/>
          </p:nvPr>
        </p:nvSpPr>
        <p:spPr>
          <a:xfrm>
            <a:off x="457200" y="1773253"/>
            <a:ext cx="4040188" cy="3941763"/>
          </a:xfrm>
        </p:spPr>
        <p:txBody>
          <a:bodyPr/>
          <a:lstStyle/>
          <a:p>
            <a:r>
              <a:rPr lang="en-CA" dirty="0" smtClean="0"/>
              <a:t>The government should not interfere in the economy.  </a:t>
            </a:r>
          </a:p>
          <a:p>
            <a:r>
              <a:rPr lang="en-CA" dirty="0" smtClean="0"/>
              <a:t>If everyone knows that good times are followed by bad times, then it is everyone’s responsibility to save for the bad times.</a:t>
            </a:r>
            <a:endParaRPr lang="en-CA" dirty="0"/>
          </a:p>
        </p:txBody>
      </p:sp>
      <p:sp>
        <p:nvSpPr>
          <p:cNvPr id="6" name="Content Placeholder 5"/>
          <p:cNvSpPr>
            <a:spLocks noGrp="1"/>
          </p:cNvSpPr>
          <p:nvPr>
            <p:ph sz="quarter" idx="4"/>
          </p:nvPr>
        </p:nvSpPr>
        <p:spPr>
          <a:xfrm>
            <a:off x="4645025" y="1773253"/>
            <a:ext cx="4041775" cy="3941763"/>
          </a:xfrm>
        </p:spPr>
        <p:txBody>
          <a:bodyPr/>
          <a:lstStyle/>
          <a:p>
            <a:r>
              <a:rPr lang="en-CA" dirty="0" smtClean="0"/>
              <a:t>The government should balance out the highs and lows of the economic cycle by raising/lowering taxes, government spending, and interest rates.</a:t>
            </a:r>
          </a:p>
          <a:p>
            <a:r>
              <a:rPr lang="en-CA" dirty="0" smtClean="0"/>
              <a:t>Keynes supported this.</a:t>
            </a: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3126" y="214290"/>
            <a:ext cx="8229600" cy="1143000"/>
          </a:xfrm>
        </p:spPr>
        <p:txBody>
          <a:bodyPr>
            <a:normAutofit fontScale="90000"/>
          </a:bodyPr>
          <a:lstStyle/>
          <a:p>
            <a:r>
              <a:rPr lang="en-CA" dirty="0" smtClean="0"/>
              <a:t>Keynes’ </a:t>
            </a:r>
            <a:br>
              <a:rPr lang="en-CA" dirty="0" smtClean="0"/>
            </a:br>
            <a:r>
              <a:rPr lang="en-CA" i="1" dirty="0" smtClean="0"/>
              <a:t>Demand Side Economics</a:t>
            </a:r>
            <a:endParaRPr lang="en-CA" dirty="0"/>
          </a:p>
        </p:txBody>
      </p:sp>
      <p:pic>
        <p:nvPicPr>
          <p:cNvPr id="1026" name="Picture 2" descr="C:\Users\Brad\AppData\Local\Microsoft\Windows\Temporary Internet Files\Content.IE5\IWLC0UON\MCj01134760000[1].wmf"/>
          <p:cNvPicPr>
            <a:picLocks noGrp="1" noChangeAspect="1" noChangeArrowheads="1"/>
          </p:cNvPicPr>
          <p:nvPr>
            <p:ph idx="1"/>
          </p:nvPr>
        </p:nvPicPr>
        <p:blipFill>
          <a:blip r:embed="rId3" cstate="print"/>
          <a:srcRect/>
          <a:stretch>
            <a:fillRect/>
          </a:stretch>
        </p:blipFill>
        <p:spPr bwMode="auto">
          <a:xfrm>
            <a:off x="3463799" y="2117748"/>
            <a:ext cx="2216401" cy="4525962"/>
          </a:xfrm>
          <a:prstGeom prst="rect">
            <a:avLst/>
          </a:prstGeom>
          <a:noFill/>
        </p:spPr>
      </p:pic>
      <p:sp>
        <p:nvSpPr>
          <p:cNvPr id="5" name="Curved Down Arrow 4"/>
          <p:cNvSpPr/>
          <p:nvPr/>
        </p:nvSpPr>
        <p:spPr>
          <a:xfrm>
            <a:off x="2428860" y="2000240"/>
            <a:ext cx="1500198"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7" name="Curved Down Arrow 6"/>
          <p:cNvSpPr/>
          <p:nvPr/>
        </p:nvSpPr>
        <p:spPr>
          <a:xfrm>
            <a:off x="5143504" y="2000240"/>
            <a:ext cx="1500198"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8" name="TextBox 7"/>
          <p:cNvSpPr txBox="1"/>
          <p:nvPr/>
        </p:nvSpPr>
        <p:spPr>
          <a:xfrm>
            <a:off x="1142976" y="2714620"/>
            <a:ext cx="2214578" cy="2862322"/>
          </a:xfrm>
          <a:prstGeom prst="rect">
            <a:avLst/>
          </a:prstGeom>
          <a:noFill/>
        </p:spPr>
        <p:txBody>
          <a:bodyPr wrap="square" rtlCol="0">
            <a:spAutoFit/>
          </a:bodyPr>
          <a:lstStyle/>
          <a:p>
            <a:r>
              <a:rPr lang="en-CA" b="1" dirty="0" smtClean="0"/>
              <a:t>More money in your pockets:</a:t>
            </a:r>
          </a:p>
          <a:p>
            <a:r>
              <a:rPr lang="en-CA" dirty="0" smtClean="0"/>
              <a:t>Governments should spend money in a recession to reduce its severity.  It should also reduce taxes.</a:t>
            </a:r>
            <a:endParaRPr lang="en-CA" dirty="0"/>
          </a:p>
        </p:txBody>
      </p:sp>
      <p:sp>
        <p:nvSpPr>
          <p:cNvPr id="9" name="TextBox 8"/>
          <p:cNvSpPr txBox="1"/>
          <p:nvPr/>
        </p:nvSpPr>
        <p:spPr>
          <a:xfrm>
            <a:off x="6072198" y="2714620"/>
            <a:ext cx="2214578" cy="2308324"/>
          </a:xfrm>
          <a:prstGeom prst="rect">
            <a:avLst/>
          </a:prstGeom>
          <a:noFill/>
        </p:spPr>
        <p:txBody>
          <a:bodyPr wrap="square" rtlCol="0">
            <a:spAutoFit/>
          </a:bodyPr>
          <a:lstStyle/>
          <a:p>
            <a:r>
              <a:rPr lang="en-CA" b="1" dirty="0" smtClean="0"/>
              <a:t>Less money in your pockets:</a:t>
            </a:r>
          </a:p>
          <a:p>
            <a:r>
              <a:rPr lang="en-CA" dirty="0" smtClean="0"/>
              <a:t>Governments should spend less money in boom times to soften a boom.  It should also raise taxes.</a:t>
            </a:r>
            <a:endParaRPr lang="en-CA" dirty="0"/>
          </a:p>
        </p:txBody>
      </p:sp>
      <p:pic>
        <p:nvPicPr>
          <p:cNvPr id="1028" name="Picture 4" descr="http://mkcommunists.files.wordpress.com/2008/12/john_maynard_keynes.jpg"/>
          <p:cNvPicPr>
            <a:picLocks noChangeAspect="1" noChangeArrowheads="1"/>
          </p:cNvPicPr>
          <p:nvPr/>
        </p:nvPicPr>
        <p:blipFill>
          <a:blip r:embed="rId4" cstate="print"/>
          <a:srcRect/>
          <a:stretch>
            <a:fillRect/>
          </a:stretch>
        </p:blipFill>
        <p:spPr bwMode="auto">
          <a:xfrm>
            <a:off x="295800" y="142852"/>
            <a:ext cx="1347242" cy="2071702"/>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857232"/>
            <a:ext cx="8715436" cy="5429288"/>
          </a:xfrm>
        </p:spPr>
        <p:txBody>
          <a:bodyPr>
            <a:normAutofit/>
          </a:bodyPr>
          <a:lstStyle/>
          <a:p>
            <a:r>
              <a:rPr lang="en-CA" dirty="0" smtClean="0"/>
              <a:t>Franklin D. Roosevelt (Theodore </a:t>
            </a:r>
          </a:p>
          <a:p>
            <a:pPr>
              <a:buNone/>
            </a:pPr>
            <a:r>
              <a:rPr lang="en-CA" dirty="0" smtClean="0"/>
              <a:t>	Roosevelt’s distant cousin) was </a:t>
            </a:r>
          </a:p>
          <a:p>
            <a:pPr>
              <a:buNone/>
            </a:pPr>
            <a:r>
              <a:rPr lang="en-CA" dirty="0" smtClean="0"/>
              <a:t>	president of the United States from </a:t>
            </a:r>
          </a:p>
          <a:p>
            <a:pPr>
              <a:buNone/>
            </a:pPr>
            <a:r>
              <a:rPr lang="en-CA" dirty="0" smtClean="0"/>
              <a:t>	1933-1945</a:t>
            </a:r>
          </a:p>
          <a:p>
            <a:r>
              <a:rPr lang="en-CA" dirty="0" smtClean="0"/>
              <a:t>He was the first to convert </a:t>
            </a:r>
            <a:r>
              <a:rPr lang="en-CA" smtClean="0"/>
              <a:t>to </a:t>
            </a:r>
            <a:r>
              <a:rPr lang="en-CA" smtClean="0"/>
              <a:t>Keynes’ </a:t>
            </a:r>
            <a:r>
              <a:rPr lang="en-CA" dirty="0" smtClean="0"/>
              <a:t>theories</a:t>
            </a:r>
          </a:p>
          <a:p>
            <a:r>
              <a:rPr lang="en-CA" dirty="0" smtClean="0"/>
              <a:t>He implemented massive public works programs to put people to work</a:t>
            </a:r>
          </a:p>
          <a:p>
            <a:r>
              <a:rPr lang="en-CA" dirty="0" smtClean="0"/>
              <a:t>He called it the “New Deal,” an echo of Theodore Roosevelt’s “square deal.”</a:t>
            </a:r>
          </a:p>
          <a:p>
            <a:r>
              <a:rPr lang="en-CA" dirty="0" smtClean="0"/>
              <a:t>This represented the beginning of a shift to the welfare state and a mixed economy (capitalism 	with government intervention)</a:t>
            </a:r>
            <a:endParaRPr lang="en-CA" dirty="0"/>
          </a:p>
        </p:txBody>
      </p:sp>
      <p:sp>
        <p:nvSpPr>
          <p:cNvPr id="3" name="Title 2"/>
          <p:cNvSpPr>
            <a:spLocks noGrp="1"/>
          </p:cNvSpPr>
          <p:nvPr>
            <p:ph type="title"/>
          </p:nvPr>
        </p:nvSpPr>
        <p:spPr>
          <a:xfrm>
            <a:off x="142844" y="-24"/>
            <a:ext cx="8229600" cy="1143000"/>
          </a:xfrm>
        </p:spPr>
        <p:txBody>
          <a:bodyPr/>
          <a:lstStyle/>
          <a:p>
            <a:r>
              <a:rPr lang="en-CA" dirty="0" smtClean="0"/>
              <a:t>The “New Deal”</a:t>
            </a:r>
            <a:endParaRPr lang="en-CA" dirty="0"/>
          </a:p>
        </p:txBody>
      </p:sp>
      <p:pic>
        <p:nvPicPr>
          <p:cNvPr id="72706" name="Picture 2" descr="http://z.about.com/d/americanhistory/1/0/x/9/32_fdr_1.jpg"/>
          <p:cNvPicPr>
            <a:picLocks noChangeAspect="1" noChangeArrowheads="1"/>
          </p:cNvPicPr>
          <p:nvPr/>
        </p:nvPicPr>
        <p:blipFill>
          <a:blip r:embed="rId3" cstate="print"/>
          <a:srcRect/>
          <a:stretch>
            <a:fillRect/>
          </a:stretch>
        </p:blipFill>
        <p:spPr bwMode="auto">
          <a:xfrm>
            <a:off x="6921549" y="142852"/>
            <a:ext cx="2151045" cy="2314052"/>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a:bodyPr>
          <a:lstStyle/>
          <a:p>
            <a:endParaRPr lang="en-CA" dirty="0" smtClean="0"/>
          </a:p>
          <a:p>
            <a:r>
              <a:rPr lang="en-CA" dirty="0" smtClean="0"/>
              <a:t>By the 1950s and 60s, the welfare state was reality in most democratic countries, including Canada, and modern liberalism was in place.</a:t>
            </a:r>
          </a:p>
          <a:p>
            <a:endParaRPr lang="en-CA" dirty="0" smtClean="0"/>
          </a:p>
          <a:p>
            <a:r>
              <a:rPr lang="en-C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are two significant details surrounding the dates of F.D.R.’s presidency?</a:t>
            </a:r>
          </a:p>
          <a:p>
            <a:endParaRPr lang="en-C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C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similarities do you see between the “New Deal” and the recession today?</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44" y="1481328"/>
            <a:ext cx="8858280" cy="5233820"/>
          </a:xfrm>
        </p:spPr>
        <p:txBody>
          <a:bodyPr/>
          <a:lstStyle/>
          <a:p>
            <a:r>
              <a:rPr lang="en-CA" dirty="0" smtClean="0"/>
              <a:t>Laissez-faire capitalism was primarily concerned with industrial efficiency and the accumulation of wealth  </a:t>
            </a:r>
          </a:p>
          <a:p>
            <a:r>
              <a:rPr lang="en-CA" dirty="0" smtClean="0"/>
              <a:t>These goals were considered more important than equality, workers were viewed as one component of production, not necessarily on par with the wealthy elite</a:t>
            </a:r>
          </a:p>
          <a:p>
            <a:r>
              <a:rPr lang="en-CA" dirty="0" smtClean="0"/>
              <a:t>Therefore, not all people saw the Industrial Revolution and classical liberalism as positive developments.</a:t>
            </a:r>
          </a:p>
          <a:p>
            <a:endParaRPr lang="en-CA" dirty="0" smtClean="0"/>
          </a:p>
          <a:p>
            <a:pPr>
              <a:buNone/>
            </a:pPr>
            <a:r>
              <a:rPr lang="en-CA" dirty="0" smtClean="0"/>
              <a:t>	</a:t>
            </a:r>
          </a:p>
        </p:txBody>
      </p:sp>
      <p:sp>
        <p:nvSpPr>
          <p:cNvPr id="4" name="Title 3"/>
          <p:cNvSpPr>
            <a:spLocks noGrp="1"/>
          </p:cNvSpPr>
          <p:nvPr>
            <p:ph type="title"/>
          </p:nvPr>
        </p:nvSpPr>
        <p:spPr/>
        <p:txBody>
          <a:bodyPr>
            <a:normAutofit fontScale="90000"/>
          </a:bodyPr>
          <a:lstStyle/>
          <a:p>
            <a:r>
              <a:rPr lang="en-CA" dirty="0" smtClean="0"/>
              <a:t>Why did ideologies develop in opposition to classical liberalism?</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76" y="928670"/>
            <a:ext cx="7772400" cy="1031148"/>
          </a:xfrm>
        </p:spPr>
        <p:txBody>
          <a:bodyPr/>
          <a:lstStyle/>
          <a:p>
            <a:r>
              <a:rPr lang="en-CA" dirty="0" smtClean="0"/>
              <a:t>The Haymarket Riot</a:t>
            </a:r>
            <a:endParaRPr lang="en-CA" dirty="0"/>
          </a:p>
        </p:txBody>
      </p:sp>
      <p:sp>
        <p:nvSpPr>
          <p:cNvPr id="5" name="Text Placeholder 4"/>
          <p:cNvSpPr>
            <a:spLocks noGrp="1"/>
          </p:cNvSpPr>
          <p:nvPr>
            <p:ph type="body" idx="1"/>
          </p:nvPr>
        </p:nvSpPr>
        <p:spPr>
          <a:xfrm>
            <a:off x="3922713" y="2214554"/>
            <a:ext cx="4572000" cy="1454888"/>
          </a:xfrm>
        </p:spPr>
        <p:txBody>
          <a:bodyPr/>
          <a:lstStyle/>
          <a:p>
            <a:r>
              <a:rPr lang="en-CA" b="1" dirty="0" smtClean="0">
                <a:ln w="10160">
                  <a:solidFill>
                    <a:schemeClr val="accent1"/>
                  </a:solidFill>
                  <a:prstDash val="solid"/>
                </a:ln>
                <a:solidFill>
                  <a:srgbClr val="FFFFFF"/>
                </a:solidFill>
                <a:effectLst>
                  <a:outerShdw blurRad="38100" dist="32000" dir="5400000" algn="tl">
                    <a:srgbClr val="000000">
                      <a:alpha val="30000"/>
                    </a:srgbClr>
                  </a:outerShdw>
                </a:effectLst>
              </a:rPr>
              <a:t>Read the Skill Path on pages 151-153 and answer questions1-3.</a:t>
            </a:r>
            <a:endParaRPr lang="en-CA"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74754" name="Picture 2" descr="http://www.law.umkc.edu/faculty/projects/FTrials/haymarket/riotscene.jpg"/>
          <p:cNvPicPr>
            <a:picLocks noChangeAspect="1" noChangeArrowheads="1"/>
          </p:cNvPicPr>
          <p:nvPr/>
        </p:nvPicPr>
        <p:blipFill>
          <a:blip r:embed="rId3" cstate="print"/>
          <a:srcRect/>
          <a:stretch>
            <a:fillRect/>
          </a:stretch>
        </p:blipFill>
        <p:spPr bwMode="auto">
          <a:xfrm>
            <a:off x="4214810" y="3500438"/>
            <a:ext cx="4857784" cy="3273724"/>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059712"/>
            <a:ext cx="7494676" cy="1083404"/>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en-CA" dirty="0" smtClean="0"/>
              <a:t>The Extension of Equality</a:t>
            </a:r>
            <a:endParaRPr lang="en-CA" dirty="0"/>
          </a:p>
        </p:txBody>
      </p:sp>
      <p:sp>
        <p:nvSpPr>
          <p:cNvPr id="3" name="Text Placeholder 2"/>
          <p:cNvSpPr>
            <a:spLocks noGrp="1"/>
          </p:cNvSpPr>
          <p:nvPr>
            <p:ph type="body"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C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did the concept of equality expand?</a:t>
            </a:r>
            <a:endParaRPr lang="en-C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4282" y="1142984"/>
            <a:ext cx="8472518" cy="4864307"/>
          </a:xfrm>
        </p:spPr>
        <p:txBody>
          <a:bodyPr/>
          <a:lstStyle/>
          <a:p>
            <a:r>
              <a:rPr lang="en-CA" dirty="0" smtClean="0"/>
              <a:t>Labour standards reforms were welcomed by workers but these reforms were set up by the government and capitalists.  The workers had no say in their development.</a:t>
            </a:r>
          </a:p>
          <a:p>
            <a:r>
              <a:rPr lang="en-CA" dirty="0" smtClean="0"/>
              <a:t>In the 19</a:t>
            </a:r>
            <a:r>
              <a:rPr lang="en-CA" baseline="30000" dirty="0" smtClean="0"/>
              <a:t>th</a:t>
            </a:r>
            <a:r>
              <a:rPr lang="en-CA" dirty="0" smtClean="0"/>
              <a:t> century some workers formed unions so they could bargain collectively and go on strike if needed.</a:t>
            </a:r>
          </a:p>
          <a:p>
            <a:r>
              <a:rPr lang="en-CA" dirty="0" smtClean="0"/>
              <a:t>Benefits and rights to </a:t>
            </a:r>
          </a:p>
          <a:p>
            <a:pPr>
              <a:buNone/>
            </a:pPr>
            <a:r>
              <a:rPr lang="en-CA" dirty="0" smtClean="0"/>
              <a:t>	workers slowly </a:t>
            </a:r>
          </a:p>
          <a:p>
            <a:pPr>
              <a:buNone/>
            </a:pPr>
            <a:r>
              <a:rPr lang="en-CA" dirty="0" smtClean="0"/>
              <a:t>	developed</a:t>
            </a:r>
            <a:endParaRPr lang="en-CA" dirty="0"/>
          </a:p>
        </p:txBody>
      </p:sp>
      <p:sp>
        <p:nvSpPr>
          <p:cNvPr id="4" name="Title 3"/>
          <p:cNvSpPr>
            <a:spLocks noGrp="1"/>
          </p:cNvSpPr>
          <p:nvPr>
            <p:ph type="title"/>
          </p:nvPr>
        </p:nvSpPr>
        <p:spPr/>
        <p:txBody>
          <a:bodyPr/>
          <a:lstStyle/>
          <a:p>
            <a:r>
              <a:rPr lang="en-CA" dirty="0" smtClean="0"/>
              <a:t>Labour Standards and Unions</a:t>
            </a:r>
            <a:endParaRPr lang="en-CA" dirty="0"/>
          </a:p>
        </p:txBody>
      </p:sp>
      <p:pic>
        <p:nvPicPr>
          <p:cNvPr id="76802" name="Picture 2" descr="http://www.mhs.mb.ca/docs/mb_history/40/parkpolitics3.jpg"/>
          <p:cNvPicPr>
            <a:picLocks noChangeAspect="1" noChangeArrowheads="1"/>
          </p:cNvPicPr>
          <p:nvPr/>
        </p:nvPicPr>
        <p:blipFill>
          <a:blip r:embed="rId3" cstate="print"/>
          <a:srcRect/>
          <a:stretch>
            <a:fillRect/>
          </a:stretch>
        </p:blipFill>
        <p:spPr bwMode="auto">
          <a:xfrm>
            <a:off x="4929190" y="3687320"/>
            <a:ext cx="4143404" cy="3099266"/>
          </a:xfrm>
          <a:prstGeom prst="rect">
            <a:avLst/>
          </a:prstGeom>
          <a:ln>
            <a:noFill/>
          </a:ln>
          <a:effectLst>
            <a:softEdge rad="112500"/>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lstStyle/>
          <a:p>
            <a:r>
              <a:rPr lang="en-CA" dirty="0" smtClean="0"/>
              <a:t>In 1948, the UN incorporated two articles on labour in the Universal Declaration of Human Rights </a:t>
            </a:r>
          </a:p>
          <a:p>
            <a:r>
              <a:rPr lang="en-CA" i="1" dirty="0" smtClean="0"/>
              <a:t>Read articles 23 &amp; 24 on page 155 of your text</a:t>
            </a:r>
            <a:endParaRPr lang="en-CA" i="1" dirty="0"/>
          </a:p>
        </p:txBody>
      </p:sp>
      <p:pic>
        <p:nvPicPr>
          <p:cNvPr id="80898" name="Picture 2" descr="http://naijaecash.com/wp-content/uploads/2008/10/universal-declaration-of-human-rights.jpg"/>
          <p:cNvPicPr>
            <a:picLocks noChangeAspect="1" noChangeArrowheads="1"/>
          </p:cNvPicPr>
          <p:nvPr/>
        </p:nvPicPr>
        <p:blipFill>
          <a:blip r:embed="rId3" cstate="print"/>
          <a:srcRect/>
          <a:stretch>
            <a:fillRect/>
          </a:stretch>
        </p:blipFill>
        <p:spPr bwMode="auto">
          <a:xfrm>
            <a:off x="4500562" y="1704986"/>
            <a:ext cx="4391025" cy="329565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CA" dirty="0" smtClean="0"/>
              <a:t>Classical liberalism proclaimed the equality of men, but not all men.  Only certain men were considered “equal” and in most cases women were not included.</a:t>
            </a:r>
          </a:p>
          <a:p>
            <a:r>
              <a:rPr lang="en-CA" dirty="0" smtClean="0"/>
              <a:t>In many cases only certain races, economic classes, religious members, etc were permitted to vote while others were excluded. </a:t>
            </a:r>
          </a:p>
          <a:p>
            <a:r>
              <a:rPr lang="en-CA" dirty="0" smtClean="0"/>
              <a:t>Women weren’t permitted to vote until much later (depending on the nation) and, in some cases, still do not have the right to vote</a:t>
            </a:r>
            <a:endParaRPr lang="en-CA" dirty="0"/>
          </a:p>
        </p:txBody>
      </p:sp>
      <p:sp>
        <p:nvSpPr>
          <p:cNvPr id="5" name="Title 4"/>
          <p:cNvSpPr>
            <a:spLocks noGrp="1"/>
          </p:cNvSpPr>
          <p:nvPr>
            <p:ph type="title"/>
          </p:nvPr>
        </p:nvSpPr>
        <p:spPr/>
        <p:txBody>
          <a:bodyPr/>
          <a:lstStyle/>
          <a:p>
            <a:r>
              <a:rPr lang="en-CA" dirty="0" smtClean="0"/>
              <a:t>Universal Suffrage</a:t>
            </a:r>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857232"/>
            <a:ext cx="8786874" cy="5786478"/>
          </a:xfrm>
        </p:spPr>
        <p:txBody>
          <a:bodyPr/>
          <a:lstStyle/>
          <a:p>
            <a:r>
              <a:rPr lang="en-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Feminism</a:t>
            </a:r>
            <a:r>
              <a:rPr lang="en-CA" dirty="0" smtClean="0"/>
              <a:t>- at its simplest, is the belief that men and women are to be treated equally in every respect.</a:t>
            </a:r>
          </a:p>
          <a:p>
            <a:r>
              <a:rPr lang="en-CA" dirty="0" smtClean="0"/>
              <a:t>Although classical liberalism provided a way of thinking that allowed feminism to emerge, paradoxically, very few of the classical liberal thinkers were willing to concede any rights to women.</a:t>
            </a:r>
          </a:p>
          <a:p>
            <a:r>
              <a:rPr lang="en-CA" dirty="0" smtClean="0"/>
              <a:t>Many suffragists argued for women’s rights (Mary Wollstonecraft, Nellie McClung, etc).</a:t>
            </a:r>
          </a:p>
          <a:p>
            <a:r>
              <a:rPr lang="en-CA" dirty="0" smtClean="0"/>
              <a:t>Canada gave women the right to vote nearly 100 years ago but some nations still haven’t given 				women the vote</a:t>
            </a:r>
            <a:endParaRPr lang="en-CA" dirty="0"/>
          </a:p>
        </p:txBody>
      </p:sp>
      <p:sp>
        <p:nvSpPr>
          <p:cNvPr id="3" name="Title 2"/>
          <p:cNvSpPr>
            <a:spLocks noGrp="1"/>
          </p:cNvSpPr>
          <p:nvPr>
            <p:ph type="title"/>
          </p:nvPr>
        </p:nvSpPr>
        <p:spPr>
          <a:xfrm>
            <a:off x="285720" y="-71462"/>
            <a:ext cx="8229600" cy="1143000"/>
          </a:xfrm>
        </p:spPr>
        <p:txBody>
          <a:bodyPr/>
          <a:lstStyle/>
          <a:p>
            <a:r>
              <a:rPr lang="en-CA" dirty="0" smtClean="0"/>
              <a:t>Equality for Women</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922713" y="2931712"/>
            <a:ext cx="4572000" cy="3354808"/>
          </a:xfrm>
        </p:spPr>
        <p:txBody>
          <a:bodyPr>
            <a:normAutofit/>
          </a:bodyPr>
          <a:lstStyle/>
          <a:p>
            <a:r>
              <a:rPr lang="en-CA" dirty="0" smtClean="0"/>
              <a:t>There were many protests against the effects of classical liberalism.  Not all developed into complete ideologies but nonetheless opposed classical liberalism in some way:</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44" y="1357298"/>
            <a:ext cx="8858312" cy="5500702"/>
          </a:xfrm>
        </p:spPr>
        <p:txBody>
          <a:bodyPr/>
          <a:lstStyle/>
          <a:p>
            <a:r>
              <a:rPr lang="en-CA" dirty="0" smtClean="0"/>
              <a:t>Led by Neil </a:t>
            </a:r>
            <a:r>
              <a:rPr lang="en-CA" dirty="0" err="1" smtClean="0"/>
              <a:t>Ludd</a:t>
            </a:r>
            <a:endParaRPr lang="en-CA" dirty="0" smtClean="0"/>
          </a:p>
          <a:p>
            <a:r>
              <a:rPr lang="en-CA" dirty="0" smtClean="0"/>
              <a:t>Textile workers who were being replaced by machines during industrialization broke into factories and broke </a:t>
            </a:r>
          </a:p>
          <a:p>
            <a:pPr>
              <a:buNone/>
            </a:pPr>
            <a:r>
              <a:rPr lang="en-CA" dirty="0" smtClean="0"/>
              <a:t>	machinery in the 1800s</a:t>
            </a:r>
          </a:p>
          <a:p>
            <a:r>
              <a:rPr lang="en-CA" dirty="0" smtClean="0"/>
              <a:t>This became a </a:t>
            </a:r>
          </a:p>
          <a:p>
            <a:pPr>
              <a:buNone/>
            </a:pPr>
            <a:r>
              <a:rPr lang="en-CA" dirty="0" smtClean="0"/>
              <a:t>	movement </a:t>
            </a:r>
          </a:p>
          <a:p>
            <a:pPr>
              <a:buNone/>
            </a:pPr>
            <a:r>
              <a:rPr lang="en-CA" dirty="0" smtClean="0"/>
              <a:t>	known as </a:t>
            </a:r>
            <a:r>
              <a:rPr lang="en-CA" dirty="0" err="1" smtClean="0"/>
              <a:t>Luddism</a:t>
            </a:r>
            <a:endParaRPr lang="en-CA" dirty="0"/>
          </a:p>
        </p:txBody>
      </p:sp>
      <p:sp>
        <p:nvSpPr>
          <p:cNvPr id="4" name="Title 3"/>
          <p:cNvSpPr>
            <a:spLocks noGrp="1"/>
          </p:cNvSpPr>
          <p:nvPr>
            <p:ph type="title"/>
          </p:nvPr>
        </p:nvSpPr>
        <p:spPr/>
        <p:txBody>
          <a:bodyPr/>
          <a:lstStyle/>
          <a:p>
            <a:r>
              <a:rPr lang="en-CA" dirty="0" smtClean="0"/>
              <a:t>Luddites</a:t>
            </a:r>
            <a:endParaRPr lang="en-CA" dirty="0"/>
          </a:p>
        </p:txBody>
      </p:sp>
      <p:pic>
        <p:nvPicPr>
          <p:cNvPr id="2050" name="Picture 2" descr="http://www.learnhistory.org.uk/cpp/LudditesSmashingLoomLarge.jpg"/>
          <p:cNvPicPr>
            <a:picLocks noChangeAspect="1" noChangeArrowheads="1"/>
          </p:cNvPicPr>
          <p:nvPr/>
        </p:nvPicPr>
        <p:blipFill>
          <a:blip r:embed="rId3" cstate="print"/>
          <a:srcRect/>
          <a:stretch>
            <a:fillRect/>
          </a:stretch>
        </p:blipFill>
        <p:spPr bwMode="auto">
          <a:xfrm>
            <a:off x="4743481" y="2733698"/>
            <a:ext cx="4257675" cy="39814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142984"/>
            <a:ext cx="8858312" cy="5572164"/>
          </a:xfrm>
        </p:spPr>
        <p:txBody>
          <a:bodyPr/>
          <a:lstStyle/>
          <a:p>
            <a:r>
              <a:rPr lang="en-CA" dirty="0" smtClean="0"/>
              <a:t>Chartism was a working-class movement in Britain that focused on political and social reform. </a:t>
            </a:r>
          </a:p>
          <a:p>
            <a:r>
              <a:rPr lang="en-CA" dirty="0" smtClean="0"/>
              <a:t>Named after the People’s Charter of 1838 which had 6 goals:</a:t>
            </a:r>
          </a:p>
          <a:p>
            <a:pPr lvl="1"/>
            <a:r>
              <a:rPr lang="en-CA" dirty="0" smtClean="0"/>
              <a:t>Universal suffrage for all men over 21</a:t>
            </a:r>
          </a:p>
          <a:p>
            <a:pPr lvl="1"/>
            <a:r>
              <a:rPr lang="en-CA" dirty="0" smtClean="0"/>
              <a:t>Equal-sized electoral districts</a:t>
            </a:r>
          </a:p>
          <a:p>
            <a:pPr lvl="1"/>
            <a:r>
              <a:rPr lang="en-CA" dirty="0" smtClean="0"/>
              <a:t>Voting by secret ballot</a:t>
            </a:r>
          </a:p>
          <a:p>
            <a:pPr lvl="1"/>
            <a:r>
              <a:rPr lang="en-CA" dirty="0" smtClean="0"/>
              <a:t>And end to the need for property qualifications for Parliament</a:t>
            </a:r>
          </a:p>
          <a:p>
            <a:pPr lvl="1"/>
            <a:r>
              <a:rPr lang="en-CA" dirty="0" smtClean="0"/>
              <a:t>Pay for members of Parliament</a:t>
            </a:r>
          </a:p>
          <a:p>
            <a:pPr lvl="1"/>
            <a:r>
              <a:rPr lang="en-CA" dirty="0" smtClean="0"/>
              <a:t>Annual elections</a:t>
            </a:r>
            <a:endParaRPr lang="en-CA" dirty="0"/>
          </a:p>
        </p:txBody>
      </p:sp>
      <p:sp>
        <p:nvSpPr>
          <p:cNvPr id="3" name="Title 2"/>
          <p:cNvSpPr>
            <a:spLocks noGrp="1"/>
          </p:cNvSpPr>
          <p:nvPr>
            <p:ph type="title"/>
          </p:nvPr>
        </p:nvSpPr>
        <p:spPr/>
        <p:txBody>
          <a:bodyPr/>
          <a:lstStyle/>
          <a:p>
            <a:r>
              <a:rPr lang="en-CA" dirty="0" smtClean="0"/>
              <a:t>Chartists</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285728"/>
            <a:ext cx="8401080" cy="5721563"/>
          </a:xfrm>
        </p:spPr>
        <p:txBody>
          <a:bodyPr/>
          <a:lstStyle/>
          <a:p>
            <a:r>
              <a:rPr lang="en-CA" dirty="0" smtClean="0"/>
              <a:t>Chartism looked to counter the inequality created by the Industrial Revolution and classical liberalism through the electoral process.</a:t>
            </a:r>
          </a:p>
          <a:p>
            <a:r>
              <a:rPr lang="en-CA" dirty="0" smtClean="0"/>
              <a:t>Their actions, like those of the Luddites, led to violence</a:t>
            </a:r>
          </a:p>
          <a:p>
            <a:r>
              <a:rPr lang="en-CA" dirty="0" smtClean="0"/>
              <a:t>However, their demands </a:t>
            </a:r>
          </a:p>
          <a:p>
            <a:pPr>
              <a:buNone/>
            </a:pPr>
            <a:r>
              <a:rPr lang="en-CA" dirty="0" smtClean="0"/>
              <a:t>	were eventually </a:t>
            </a:r>
          </a:p>
          <a:p>
            <a:pPr>
              <a:buNone/>
            </a:pPr>
            <a:r>
              <a:rPr lang="en-CA" dirty="0" smtClean="0"/>
              <a:t>	implemented in the </a:t>
            </a:r>
          </a:p>
          <a:p>
            <a:pPr>
              <a:buNone/>
            </a:pPr>
            <a:r>
              <a:rPr lang="en-CA" dirty="0" smtClean="0"/>
              <a:t>	Reform Acts of 1867 </a:t>
            </a:r>
          </a:p>
          <a:p>
            <a:pPr>
              <a:buNone/>
            </a:pPr>
            <a:r>
              <a:rPr lang="en-CA" dirty="0" smtClean="0"/>
              <a:t>	and 1884</a:t>
            </a:r>
            <a:endParaRPr lang="en-CA" dirty="0"/>
          </a:p>
        </p:txBody>
      </p:sp>
      <p:pic>
        <p:nvPicPr>
          <p:cNvPr id="25602" name="Picture 2" descr="http://thequintessential.files.wordpress.com/2008/12/chfrostch.jpg"/>
          <p:cNvPicPr>
            <a:picLocks noChangeAspect="1" noChangeArrowheads="1"/>
          </p:cNvPicPr>
          <p:nvPr/>
        </p:nvPicPr>
        <p:blipFill>
          <a:blip r:embed="rId3" cstate="print"/>
          <a:srcRect/>
          <a:stretch>
            <a:fillRect/>
          </a:stretch>
        </p:blipFill>
        <p:spPr bwMode="auto">
          <a:xfrm>
            <a:off x="5214942" y="2500306"/>
            <a:ext cx="3152775" cy="41433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142984"/>
            <a:ext cx="8543956" cy="4864307"/>
          </a:xfrm>
        </p:spPr>
        <p:txBody>
          <a:bodyPr/>
          <a:lstStyle/>
          <a:p>
            <a:r>
              <a:rPr lang="en-CA" dirty="0" smtClean="0"/>
              <a:t>Socialism believes that resources should be controlled by the public for the benefit of everyone in society and not by private interests for the benefit of private owners and investors </a:t>
            </a:r>
          </a:p>
          <a:p>
            <a:r>
              <a:rPr lang="en-CA" dirty="0" smtClean="0"/>
              <a:t>Characterized by co-operation and a high degree of state involvement</a:t>
            </a:r>
          </a:p>
          <a:p>
            <a:r>
              <a:rPr lang="en-CA" dirty="0" smtClean="0"/>
              <a:t>Socialists rejected the lack of equality and humanitarianism in classical liberalism</a:t>
            </a:r>
          </a:p>
          <a:p>
            <a:r>
              <a:rPr lang="en-CA" dirty="0" smtClean="0"/>
              <a:t>Unlike </a:t>
            </a:r>
            <a:r>
              <a:rPr lang="en-CA" dirty="0" err="1" smtClean="0"/>
              <a:t>Luddism</a:t>
            </a:r>
            <a:r>
              <a:rPr lang="en-CA" dirty="0" smtClean="0"/>
              <a:t> and Chartism, forms of socialism became effective ideologies</a:t>
            </a:r>
          </a:p>
        </p:txBody>
      </p:sp>
      <p:sp>
        <p:nvSpPr>
          <p:cNvPr id="3" name="Title 2"/>
          <p:cNvSpPr>
            <a:spLocks noGrp="1"/>
          </p:cNvSpPr>
          <p:nvPr>
            <p:ph type="title"/>
          </p:nvPr>
        </p:nvSpPr>
        <p:spPr>
          <a:xfrm>
            <a:off x="457200" y="142852"/>
            <a:ext cx="8229600" cy="1143000"/>
          </a:xfrm>
        </p:spPr>
        <p:txBody>
          <a:bodyPr/>
          <a:lstStyle/>
          <a:p>
            <a:r>
              <a:rPr lang="en-CA" dirty="0" smtClean="0"/>
              <a:t>Socialist Ideologies</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857232"/>
            <a:ext cx="8715436" cy="5857916"/>
          </a:xfrm>
        </p:spPr>
        <p:txBody>
          <a:bodyPr/>
          <a:lstStyle/>
          <a:p>
            <a:endParaRPr lang="en-CA" dirty="0" smtClean="0"/>
          </a:p>
          <a:p>
            <a:r>
              <a:rPr lang="en-CA" dirty="0" smtClean="0"/>
              <a:t>The word utopia has come to mean a perfect world meant to serve as a model for real life</a:t>
            </a:r>
          </a:p>
          <a:p>
            <a:r>
              <a:rPr lang="en-CA" dirty="0" smtClean="0"/>
              <a:t>Utopians were humanitarians who advocated an end to the appalling conditions of the average worker in the industrial capitalist countries at that time</a:t>
            </a:r>
          </a:p>
          <a:p>
            <a:r>
              <a:rPr lang="en-CA" dirty="0" smtClean="0"/>
              <a:t>Robert Owen was a well known utopian socialist; he believed the harshness of life under capitalism corrupted human nature</a:t>
            </a:r>
          </a:p>
          <a:p>
            <a:r>
              <a:rPr lang="en-CA" dirty="0" smtClean="0"/>
              <a:t>Education and improved working conditions could peacefully eradicate the worst aspects of 			capitalism</a:t>
            </a:r>
            <a:endParaRPr lang="en-CA" dirty="0"/>
          </a:p>
        </p:txBody>
      </p:sp>
      <p:sp>
        <p:nvSpPr>
          <p:cNvPr id="3" name="Title 2"/>
          <p:cNvSpPr>
            <a:spLocks noGrp="1"/>
          </p:cNvSpPr>
          <p:nvPr>
            <p:ph type="title"/>
          </p:nvPr>
        </p:nvSpPr>
        <p:spPr/>
        <p:txBody>
          <a:bodyPr/>
          <a:lstStyle/>
          <a:p>
            <a:r>
              <a:rPr lang="en-CA" dirty="0" smtClean="0"/>
              <a:t>Utopian Socialists</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333</TotalTime>
  <Words>1518</Words>
  <Application>Microsoft Office PowerPoint</Application>
  <PresentationFormat>On-screen Show (4:3)</PresentationFormat>
  <Paragraphs>189</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Responding to Classical Liberalism</vt:lpstr>
      <vt:lpstr>Slide 2</vt:lpstr>
      <vt:lpstr>Why did ideologies develop in opposition to classical liberalism?</vt:lpstr>
      <vt:lpstr>Slide 4</vt:lpstr>
      <vt:lpstr>Luddites</vt:lpstr>
      <vt:lpstr>Chartists</vt:lpstr>
      <vt:lpstr>Slide 7</vt:lpstr>
      <vt:lpstr>Socialist Ideologies</vt:lpstr>
      <vt:lpstr>Utopian Socialists</vt:lpstr>
      <vt:lpstr>Slide 10</vt:lpstr>
      <vt:lpstr>Marxism</vt:lpstr>
      <vt:lpstr>Slide 12</vt:lpstr>
      <vt:lpstr>Slide 13</vt:lpstr>
      <vt:lpstr>Slide 14</vt:lpstr>
      <vt:lpstr>Classical Conservatism</vt:lpstr>
      <vt:lpstr>Edmund Burke</vt:lpstr>
      <vt:lpstr>The Liberal Response</vt:lpstr>
      <vt:lpstr>Labour Rights</vt:lpstr>
      <vt:lpstr>President  Theodore  Roosevelt </vt:lpstr>
      <vt:lpstr>Progressivism</vt:lpstr>
      <vt:lpstr>Welfare State</vt:lpstr>
      <vt:lpstr>Slide 22</vt:lpstr>
      <vt:lpstr>Economic Views</vt:lpstr>
      <vt:lpstr>Slide 24</vt:lpstr>
      <vt:lpstr>Slide 25</vt:lpstr>
      <vt:lpstr>Slide 26</vt:lpstr>
      <vt:lpstr>Keynes’  Demand Side Economics</vt:lpstr>
      <vt:lpstr>The “New Deal”</vt:lpstr>
      <vt:lpstr>Slide 29</vt:lpstr>
      <vt:lpstr>The Haymarket Riot</vt:lpstr>
      <vt:lpstr>The Extension of Equality</vt:lpstr>
      <vt:lpstr>Labour Standards and Unions</vt:lpstr>
      <vt:lpstr>Slide 33</vt:lpstr>
      <vt:lpstr>Universal Suffrage</vt:lpstr>
      <vt:lpstr>Equality for Women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dc:creator>
  <cp:lastModifiedBy>gregoryoppedisano</cp:lastModifiedBy>
  <cp:revision>41</cp:revision>
  <dcterms:created xsi:type="dcterms:W3CDTF">2009-08-31T01:35:55Z</dcterms:created>
  <dcterms:modified xsi:type="dcterms:W3CDTF">2009-10-06T21:50:37Z</dcterms:modified>
</cp:coreProperties>
</file>